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8"/>
  </p:notesMasterIdLst>
  <p:sldIdLst>
    <p:sldId id="256" r:id="rId5"/>
    <p:sldId id="553" r:id="rId6"/>
    <p:sldId id="557" r:id="rId7"/>
    <p:sldId id="558" r:id="rId8"/>
    <p:sldId id="559" r:id="rId9"/>
    <p:sldId id="561" r:id="rId10"/>
    <p:sldId id="566" r:id="rId11"/>
    <p:sldId id="560" r:id="rId12"/>
    <p:sldId id="565" r:id="rId13"/>
    <p:sldId id="562" r:id="rId14"/>
    <p:sldId id="563" r:id="rId15"/>
    <p:sldId id="564" r:id="rId16"/>
    <p:sldId id="288" r:id="rId17"/>
  </p:sldIdLst>
  <p:sldSz cx="12192000" cy="6858000"/>
  <p:notesSz cx="7104063" cy="10234613"/>
  <p:embeddedFontLst>
    <p:embeddedFont>
      <p:font typeface="Almoni Tzar ML v5 AAA" pitchFamily="2" charset="-79"/>
      <p:regular r:id="rId19"/>
      <p:bold r:id="rId20"/>
    </p:embeddedFont>
    <p:embeddedFont>
      <p:font typeface="Almoni Tzar ML v5 AAA DemiBold" pitchFamily="2" charset="-79"/>
      <p:regular r:id="rId21"/>
      <p:bold r:id="rId22"/>
    </p:embeddedFont>
    <p:embeddedFont>
      <p:font typeface="Almoni Tzar ML v5 AAA U-Bold" pitchFamily="2" charset="-79"/>
      <p:bold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bined" id="{6A7C16FA-7ACE-48CC-94AB-8B95D21131A3}">
          <p14:sldIdLst>
            <p14:sldId id="256"/>
            <p14:sldId id="553"/>
            <p14:sldId id="557"/>
            <p14:sldId id="558"/>
            <p14:sldId id="559"/>
            <p14:sldId id="561"/>
            <p14:sldId id="566"/>
            <p14:sldId id="560"/>
            <p14:sldId id="565"/>
            <p14:sldId id="562"/>
            <p14:sldId id="563"/>
            <p14:sldId id="564"/>
            <p14:sldId id="288"/>
          </p14:sldIdLst>
        </p14:section>
      </p14:sectionLst>
    </p:ext>
    <p:ext uri="{EFAFB233-063F-42B5-8137-9DF3F51BA10A}">
      <p15:sldGuideLst xmlns:p15="http://schemas.microsoft.com/office/powerpoint/2012/main">
        <p15:guide id="1" orient="horz" pos="2160" userDrawn="1">
          <p15:clr>
            <a:srgbClr val="A4A3A4"/>
          </p15:clr>
        </p15:guide>
        <p15:guide id="2" pos="734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מירב פלד" initials="m" lastIdx="1" clrIdx="0">
    <p:extLst>
      <p:ext uri="{19B8F6BF-5375-455C-9EA6-DF929625EA0E}">
        <p15:presenceInfo xmlns:p15="http://schemas.microsoft.com/office/powerpoint/2012/main" userId="S::merav.p@profit-fs.com::d038dff1-2027-4fb6-8a26-e443747acc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1737"/>
    <a:srgbClr val="313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5407" autoAdjust="0"/>
  </p:normalViewPr>
  <p:slideViewPr>
    <p:cSldViewPr snapToGrid="0" showGuides="1">
      <p:cViewPr varScale="1">
        <p:scale>
          <a:sx n="91" d="100"/>
          <a:sy n="91" d="100"/>
        </p:scale>
        <p:origin x="1320" y="184"/>
      </p:cViewPr>
      <p:guideLst>
        <p:guide orient="horz" pos="2160"/>
        <p:guide pos="73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82444-E490-476B-B8D6-A202AF164B65}"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22DB7D7A-1F41-4B81-B021-4457AD253F1F}">
      <dgm:prSet custT="1"/>
      <dgm:spPr/>
      <dgm:t>
        <a:bodyPr/>
        <a:lstStyle/>
        <a:p>
          <a:pPr algn="ctr"/>
          <a:r>
            <a:rPr lang="he-IL" sz="2200" kern="1200" dirty="0">
              <a:latin typeface="Almoni Tzar ML v5 AAA" panose="00000506000000000000" pitchFamily="50" charset="-79"/>
              <a:ea typeface="+mn-ea"/>
              <a:cs typeface="Almoni Tzar ML v5 AAA" panose="00000506000000000000" pitchFamily="50" charset="-79"/>
            </a:rPr>
            <a:t>המשכיות התוכניות הפנסיונית במסגרת הסדר ריסק – </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חשוב מאוד בתקופה שעד למציאת עבודה חדשה לשמר התוכניות הפנסיוניות שלכם במסגרת "הסדר ריסק". תשלום מופחת בגין הכיסויים הביטוחים בלבד.</a:t>
          </a:r>
          <a:br>
            <a:rPr lang="en-US" sz="1100" kern="1200" dirty="0"/>
          </a:br>
          <a:endParaRPr lang="en-US" sz="1100" kern="1200" dirty="0"/>
        </a:p>
      </dgm:t>
    </dgm:pt>
    <dgm:pt modelId="{03569ADD-E7B5-4B76-82D4-948BAC3FBB40}" type="parTrans" cxnId="{CD71B31C-4C70-4D82-B2F7-F5ED164451AD}">
      <dgm:prSet/>
      <dgm:spPr/>
      <dgm:t>
        <a:bodyPr/>
        <a:lstStyle/>
        <a:p>
          <a:endParaRPr lang="en-US"/>
        </a:p>
      </dgm:t>
    </dgm:pt>
    <dgm:pt modelId="{C4F09B75-B82D-4CAA-9502-5768C5033DA3}" type="sibTrans" cxnId="{CD71B31C-4C70-4D82-B2F7-F5ED164451AD}">
      <dgm:prSet/>
      <dgm:spPr/>
      <dgm:t>
        <a:bodyPr/>
        <a:lstStyle/>
        <a:p>
          <a:endParaRPr lang="en-US"/>
        </a:p>
      </dgm:t>
    </dgm:pt>
    <dgm:pt modelId="{BBD4E585-F098-4E13-8C32-DECF14EAFD89}">
      <dgm:prSet custT="1"/>
      <dgm:spPr/>
      <dgm:t>
        <a:bodyPr/>
        <a:lstStyle/>
        <a:p>
          <a:pPr algn="ctr"/>
          <a:r>
            <a:rPr lang="he-IL" sz="2200" kern="1200" dirty="0">
              <a:latin typeface="Almoni Tzar ML v5 AAA" panose="00000506000000000000" pitchFamily="50" charset="-79"/>
              <a:ea typeface="+mn-ea"/>
              <a:cs typeface="Almoni Tzar ML v5 AAA" panose="00000506000000000000" pitchFamily="50" charset="-79"/>
            </a:rPr>
            <a:t>ביטוח בריאות קבוצתי ב-אמדוקס: </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עם סיום ההעסקה, חשוב לפנות ולבקש "המשכיות" לפוליסה כפוליסה פרטית.</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תנאי אמדוקס מאפשרים זאת ללא צורך בחיתום רפואי חדש.</a:t>
          </a:r>
          <a:endParaRPr lang="en-US" sz="2200" kern="1200" dirty="0">
            <a:latin typeface="Almoni Tzar ML v5 AAA" panose="00000506000000000000" pitchFamily="50" charset="-79"/>
            <a:ea typeface="+mn-ea"/>
            <a:cs typeface="Almoni Tzar ML v5 AAA" panose="00000506000000000000" pitchFamily="50" charset="-79"/>
          </a:endParaRPr>
        </a:p>
      </dgm:t>
    </dgm:pt>
    <dgm:pt modelId="{1BBAA89A-335E-425E-BBD8-8D87237A693D}" type="parTrans" cxnId="{A9095B95-5233-4DA7-8FFA-AC8E6644B51A}">
      <dgm:prSet/>
      <dgm:spPr/>
      <dgm:t>
        <a:bodyPr/>
        <a:lstStyle/>
        <a:p>
          <a:endParaRPr lang="en-US"/>
        </a:p>
      </dgm:t>
    </dgm:pt>
    <dgm:pt modelId="{EFDDD90A-9181-4C95-81CA-31280DF50F15}" type="sibTrans" cxnId="{A9095B95-5233-4DA7-8FFA-AC8E6644B51A}">
      <dgm:prSet/>
      <dgm:spPr/>
      <dgm:t>
        <a:bodyPr/>
        <a:lstStyle/>
        <a:p>
          <a:endParaRPr lang="en-US"/>
        </a:p>
      </dgm:t>
    </dgm:pt>
    <dgm:pt modelId="{799BFE5F-C0FD-460A-8FFF-20B535F139B1}">
      <dgm:prSet custT="1"/>
      <dgm:spPr/>
      <dgm:t>
        <a:bodyPr/>
        <a:lstStyle/>
        <a:p>
          <a:pPr algn="ctr"/>
          <a:r>
            <a:rPr lang="he-IL" sz="1600" b="1" u="sng" dirty="0">
              <a:latin typeface="Almoni Tzar ML v5 AAA DemiBold" panose="020B0604020202020204" charset="-79"/>
              <a:cs typeface="Almoni Tzar ML v5 AAA DemiBold" panose="020B0604020202020204" charset="-79"/>
            </a:rPr>
            <a:t>פוליסת אובדן כושר עבודה בחברת ביטוח: </a:t>
          </a:r>
          <a:br>
            <a:rPr lang="en-US" sz="1600" b="1" u="sng" dirty="0">
              <a:latin typeface="Almoni Tzar ML v5 AAA DemiBold" panose="020B0604020202020204" charset="-79"/>
              <a:cs typeface="Almoni Tzar ML v5 AAA DemiBold" panose="020B0604020202020204" charset="-79"/>
            </a:rPr>
          </a:br>
          <a:r>
            <a:rPr lang="he-IL" sz="1600" dirty="0">
              <a:latin typeface="Almoni Tzar ML v5 AAA DemiBold" panose="020B0604020202020204" charset="-79"/>
              <a:cs typeface="Almoni Tzar ML v5 AAA DemiBold" panose="020B0604020202020204" charset="-79"/>
            </a:rPr>
            <a:t> לבעלי </a:t>
          </a:r>
          <a:r>
            <a:rPr lang="he-IL" sz="1600" b="1" dirty="0">
              <a:latin typeface="Almoni Tzar ML v5 AAA DemiBold" panose="020B0604020202020204" charset="-79"/>
              <a:cs typeface="Almoni Tzar ML v5 AAA DemiBold" panose="020B0604020202020204" charset="-79"/>
            </a:rPr>
            <a:t>פוליסות</a:t>
          </a:r>
          <a:r>
            <a:rPr lang="he-IL" sz="1600" dirty="0">
              <a:latin typeface="Almoni Tzar ML v5 AAA DemiBold" panose="020B0604020202020204" charset="-79"/>
              <a:cs typeface="Almoni Tzar ML v5 AAA DemiBold" panose="020B0604020202020204" charset="-79"/>
            </a:rPr>
            <a:t> עם כיסוי של אובדן כושר עבודה בתנאי ההסכם המפעלי קיימת הטבה של  המשך כיסוי ביטוחי</a:t>
          </a:r>
          <a:br>
            <a:rPr lang="en-US" sz="1600" dirty="0">
              <a:latin typeface="Almoni Tzar ML v5 AAA DemiBold" panose="020B0604020202020204" charset="-79"/>
              <a:cs typeface="Almoni Tzar ML v5 AAA DemiBold" panose="020B0604020202020204" charset="-79"/>
            </a:rPr>
          </a:br>
          <a:r>
            <a:rPr lang="he-IL" sz="1600" dirty="0">
              <a:latin typeface="Almoni Tzar ML v5 AAA DemiBold" panose="020B0604020202020204" charset="-79"/>
              <a:cs typeface="Almoni Tzar ML v5 AAA DemiBold" panose="020B0604020202020204" charset="-79"/>
            </a:rPr>
            <a:t>ללא עלות לתקופה של 6 חודשים ( יש להגיש בקשה לחברת הביטוח). </a:t>
          </a:r>
          <a:br>
            <a:rPr lang="en-US" sz="1600" dirty="0">
              <a:latin typeface="Almoni Tzar ML v5 AAA DemiBold" panose="020B0604020202020204" charset="-79"/>
              <a:cs typeface="Almoni Tzar ML v5 AAA DemiBold" panose="020B0604020202020204" charset="-79"/>
            </a:rPr>
          </a:br>
          <a:r>
            <a:rPr lang="he-IL" sz="1600" dirty="0">
              <a:latin typeface="Almoni Tzar ML v5 AAA DemiBold" panose="020B0604020202020204" charset="-79"/>
              <a:cs typeface="Almoni Tzar ML v5 AAA DemiBold" panose="020B0604020202020204" charset="-79"/>
            </a:rPr>
            <a:t>לאחר מכן,  ניתן יהיה להמשיך לשלם הפוליסה במסגרת "הסדר ריסק" בתעריף "ספר". ( תעריף יקר). </a:t>
          </a:r>
          <a:br>
            <a:rPr lang="en-US" sz="1600" dirty="0">
              <a:latin typeface="Almoni Tzar ML v5 AAA DemiBold" panose="020B0604020202020204" charset="-79"/>
              <a:cs typeface="Almoni Tzar ML v5 AAA DemiBold" panose="020B0604020202020204" charset="-79"/>
            </a:rPr>
          </a:br>
          <a:r>
            <a:rPr lang="he-IL" sz="1600" dirty="0">
              <a:latin typeface="Almoni Tzar ML v5 AAA DemiBold" panose="020B0604020202020204" charset="-79"/>
              <a:cs typeface="Almoni Tzar ML v5 AAA DemiBold" panose="020B0604020202020204" charset="-79"/>
            </a:rPr>
            <a:t>חשוב לבחון עם המתכנן הפיננסי את הצורך האישי בהשארת הפוליסה או ביטולה.</a:t>
          </a:r>
          <a:br>
            <a:rPr lang="en-US" sz="1600" dirty="0">
              <a:latin typeface="Almoni Tzar ML v5 AAA DemiBold" panose="020B0604020202020204" charset="-79"/>
              <a:cs typeface="Almoni Tzar ML v5 AAA DemiBold" panose="020B0604020202020204" charset="-79"/>
            </a:rPr>
          </a:br>
          <a:endParaRPr lang="en-US" sz="1600" dirty="0">
            <a:latin typeface="Almoni Tzar ML v5 AAA DemiBold" panose="020B0604020202020204" charset="-79"/>
            <a:cs typeface="Almoni Tzar ML v5 AAA DemiBold" panose="020B0604020202020204" charset="-79"/>
          </a:endParaRPr>
        </a:p>
      </dgm:t>
    </dgm:pt>
    <dgm:pt modelId="{E7EC609E-361F-4B1A-8864-D46EA71C65A8}" type="parTrans" cxnId="{CB13CD72-9047-4185-9F63-B060E274A064}">
      <dgm:prSet/>
      <dgm:spPr/>
      <dgm:t>
        <a:bodyPr/>
        <a:lstStyle/>
        <a:p>
          <a:endParaRPr lang="en-US"/>
        </a:p>
      </dgm:t>
    </dgm:pt>
    <dgm:pt modelId="{0D8B0FF4-3500-4124-997B-C2A9611CE3CF}" type="sibTrans" cxnId="{CB13CD72-9047-4185-9F63-B060E274A064}">
      <dgm:prSet/>
      <dgm:spPr/>
      <dgm:t>
        <a:bodyPr/>
        <a:lstStyle/>
        <a:p>
          <a:endParaRPr lang="en-US"/>
        </a:p>
      </dgm:t>
    </dgm:pt>
    <dgm:pt modelId="{E92EBC40-1863-4D02-AFC9-D541AF37C5AA}" type="pres">
      <dgm:prSet presAssocID="{A0182444-E490-476B-B8D6-A202AF164B65}" presName="outerComposite" presStyleCnt="0">
        <dgm:presLayoutVars>
          <dgm:chMax val="5"/>
          <dgm:dir/>
          <dgm:resizeHandles val="exact"/>
        </dgm:presLayoutVars>
      </dgm:prSet>
      <dgm:spPr/>
    </dgm:pt>
    <dgm:pt modelId="{DDB9AC73-EF47-45A1-91DC-6625F6DC07AA}" type="pres">
      <dgm:prSet presAssocID="{A0182444-E490-476B-B8D6-A202AF164B65}" presName="dummyMaxCanvas" presStyleCnt="0">
        <dgm:presLayoutVars/>
      </dgm:prSet>
      <dgm:spPr/>
    </dgm:pt>
    <dgm:pt modelId="{53891A75-21F5-48FA-9818-F2F7D2D15022}" type="pres">
      <dgm:prSet presAssocID="{A0182444-E490-476B-B8D6-A202AF164B65}" presName="ThreeNodes_1" presStyleLbl="node1" presStyleIdx="0" presStyleCnt="3">
        <dgm:presLayoutVars>
          <dgm:bulletEnabled val="1"/>
        </dgm:presLayoutVars>
      </dgm:prSet>
      <dgm:spPr/>
    </dgm:pt>
    <dgm:pt modelId="{C4DE25CA-05A9-442E-A3DB-0279DAECEC76}" type="pres">
      <dgm:prSet presAssocID="{A0182444-E490-476B-B8D6-A202AF164B65}" presName="ThreeNodes_2" presStyleLbl="node1" presStyleIdx="1" presStyleCnt="3">
        <dgm:presLayoutVars>
          <dgm:bulletEnabled val="1"/>
        </dgm:presLayoutVars>
      </dgm:prSet>
      <dgm:spPr/>
    </dgm:pt>
    <dgm:pt modelId="{18DF25D1-D1FF-4533-B1E1-5C4BDC8E8A0A}" type="pres">
      <dgm:prSet presAssocID="{A0182444-E490-476B-B8D6-A202AF164B65}" presName="ThreeNodes_3" presStyleLbl="node1" presStyleIdx="2" presStyleCnt="3">
        <dgm:presLayoutVars>
          <dgm:bulletEnabled val="1"/>
        </dgm:presLayoutVars>
      </dgm:prSet>
      <dgm:spPr/>
    </dgm:pt>
    <dgm:pt modelId="{B077D066-3E74-41F0-A87B-DE1204738264}" type="pres">
      <dgm:prSet presAssocID="{A0182444-E490-476B-B8D6-A202AF164B65}" presName="ThreeConn_1-2" presStyleLbl="fgAccFollowNode1" presStyleIdx="0" presStyleCnt="2">
        <dgm:presLayoutVars>
          <dgm:bulletEnabled val="1"/>
        </dgm:presLayoutVars>
      </dgm:prSet>
      <dgm:spPr/>
    </dgm:pt>
    <dgm:pt modelId="{92450F54-ED2A-4E73-B128-3FA0A8EEBC44}" type="pres">
      <dgm:prSet presAssocID="{A0182444-E490-476B-B8D6-A202AF164B65}" presName="ThreeConn_2-3" presStyleLbl="fgAccFollowNode1" presStyleIdx="1" presStyleCnt="2">
        <dgm:presLayoutVars>
          <dgm:bulletEnabled val="1"/>
        </dgm:presLayoutVars>
      </dgm:prSet>
      <dgm:spPr/>
    </dgm:pt>
    <dgm:pt modelId="{BBD240E2-71BA-4B9F-9B68-4A562A19E5A1}" type="pres">
      <dgm:prSet presAssocID="{A0182444-E490-476B-B8D6-A202AF164B65}" presName="ThreeNodes_1_text" presStyleLbl="node1" presStyleIdx="2" presStyleCnt="3">
        <dgm:presLayoutVars>
          <dgm:bulletEnabled val="1"/>
        </dgm:presLayoutVars>
      </dgm:prSet>
      <dgm:spPr/>
    </dgm:pt>
    <dgm:pt modelId="{AE9A4C54-929D-48DE-B87E-4C0A6A22E9D7}" type="pres">
      <dgm:prSet presAssocID="{A0182444-E490-476B-B8D6-A202AF164B65}" presName="ThreeNodes_2_text" presStyleLbl="node1" presStyleIdx="2" presStyleCnt="3">
        <dgm:presLayoutVars>
          <dgm:bulletEnabled val="1"/>
        </dgm:presLayoutVars>
      </dgm:prSet>
      <dgm:spPr/>
    </dgm:pt>
    <dgm:pt modelId="{8F5BD185-B133-4351-80A0-7082340A1201}" type="pres">
      <dgm:prSet presAssocID="{A0182444-E490-476B-B8D6-A202AF164B65}" presName="ThreeNodes_3_text" presStyleLbl="node1" presStyleIdx="2" presStyleCnt="3">
        <dgm:presLayoutVars>
          <dgm:bulletEnabled val="1"/>
        </dgm:presLayoutVars>
      </dgm:prSet>
      <dgm:spPr/>
    </dgm:pt>
  </dgm:ptLst>
  <dgm:cxnLst>
    <dgm:cxn modelId="{CD71B31C-4C70-4D82-B2F7-F5ED164451AD}" srcId="{A0182444-E490-476B-B8D6-A202AF164B65}" destId="{22DB7D7A-1F41-4B81-B021-4457AD253F1F}" srcOrd="0" destOrd="0" parTransId="{03569ADD-E7B5-4B76-82D4-948BAC3FBB40}" sibTransId="{C4F09B75-B82D-4CAA-9502-5768C5033DA3}"/>
    <dgm:cxn modelId="{BDC69223-2620-47B0-AC61-2B8B07FD5FE2}" type="presOf" srcId="{BBD4E585-F098-4E13-8C32-DECF14EAFD89}" destId="{C4DE25CA-05A9-442E-A3DB-0279DAECEC76}" srcOrd="0" destOrd="0" presId="urn:microsoft.com/office/officeart/2005/8/layout/vProcess5"/>
    <dgm:cxn modelId="{71D7AD2F-1392-41C9-A154-F02C608E240E}" type="presOf" srcId="{EFDDD90A-9181-4C95-81CA-31280DF50F15}" destId="{92450F54-ED2A-4E73-B128-3FA0A8EEBC44}" srcOrd="0" destOrd="0" presId="urn:microsoft.com/office/officeart/2005/8/layout/vProcess5"/>
    <dgm:cxn modelId="{CB13CD72-9047-4185-9F63-B060E274A064}" srcId="{A0182444-E490-476B-B8D6-A202AF164B65}" destId="{799BFE5F-C0FD-460A-8FFF-20B535F139B1}" srcOrd="2" destOrd="0" parTransId="{E7EC609E-361F-4B1A-8864-D46EA71C65A8}" sibTransId="{0D8B0FF4-3500-4124-997B-C2A9611CE3CF}"/>
    <dgm:cxn modelId="{AAB6327A-93EB-4300-A641-6DF9ADEE2AA2}" type="presOf" srcId="{22DB7D7A-1F41-4B81-B021-4457AD253F1F}" destId="{53891A75-21F5-48FA-9818-F2F7D2D15022}" srcOrd="0" destOrd="0" presId="urn:microsoft.com/office/officeart/2005/8/layout/vProcess5"/>
    <dgm:cxn modelId="{66CEDC80-2293-4B31-AEA7-E28458B62C03}" type="presOf" srcId="{22DB7D7A-1F41-4B81-B021-4457AD253F1F}" destId="{BBD240E2-71BA-4B9F-9B68-4A562A19E5A1}" srcOrd="1" destOrd="0" presId="urn:microsoft.com/office/officeart/2005/8/layout/vProcess5"/>
    <dgm:cxn modelId="{BB5B6484-B44E-4F8A-84D8-889EFDB7270F}" type="presOf" srcId="{799BFE5F-C0FD-460A-8FFF-20B535F139B1}" destId="{18DF25D1-D1FF-4533-B1E1-5C4BDC8E8A0A}" srcOrd="0" destOrd="0" presId="urn:microsoft.com/office/officeart/2005/8/layout/vProcess5"/>
    <dgm:cxn modelId="{A9095B95-5233-4DA7-8FFA-AC8E6644B51A}" srcId="{A0182444-E490-476B-B8D6-A202AF164B65}" destId="{BBD4E585-F098-4E13-8C32-DECF14EAFD89}" srcOrd="1" destOrd="0" parTransId="{1BBAA89A-335E-425E-BBD8-8D87237A693D}" sibTransId="{EFDDD90A-9181-4C95-81CA-31280DF50F15}"/>
    <dgm:cxn modelId="{7A30A297-A433-4864-A1BF-F3BCC3EE313B}" type="presOf" srcId="{A0182444-E490-476B-B8D6-A202AF164B65}" destId="{E92EBC40-1863-4D02-AFC9-D541AF37C5AA}" srcOrd="0" destOrd="0" presId="urn:microsoft.com/office/officeart/2005/8/layout/vProcess5"/>
    <dgm:cxn modelId="{DA1B1799-408B-46F9-8AFD-7E4F5FA6E004}" type="presOf" srcId="{BBD4E585-F098-4E13-8C32-DECF14EAFD89}" destId="{AE9A4C54-929D-48DE-B87E-4C0A6A22E9D7}" srcOrd="1" destOrd="0" presId="urn:microsoft.com/office/officeart/2005/8/layout/vProcess5"/>
    <dgm:cxn modelId="{7C0065AE-3E3A-46D6-BEF3-B33EF8BF8FD5}" type="presOf" srcId="{C4F09B75-B82D-4CAA-9502-5768C5033DA3}" destId="{B077D066-3E74-41F0-A87B-DE1204738264}" srcOrd="0" destOrd="0" presId="urn:microsoft.com/office/officeart/2005/8/layout/vProcess5"/>
    <dgm:cxn modelId="{D9738ABC-6CB9-47BE-86AF-7647B11F0136}" type="presOf" srcId="{799BFE5F-C0FD-460A-8FFF-20B535F139B1}" destId="{8F5BD185-B133-4351-80A0-7082340A1201}" srcOrd="1" destOrd="0" presId="urn:microsoft.com/office/officeart/2005/8/layout/vProcess5"/>
    <dgm:cxn modelId="{00B9D8C0-8ECB-434C-BF45-F8657FA201B1}" type="presParOf" srcId="{E92EBC40-1863-4D02-AFC9-D541AF37C5AA}" destId="{DDB9AC73-EF47-45A1-91DC-6625F6DC07AA}" srcOrd="0" destOrd="0" presId="urn:microsoft.com/office/officeart/2005/8/layout/vProcess5"/>
    <dgm:cxn modelId="{CAAADBA2-ED2D-4BE9-B7D9-55DCB78E4701}" type="presParOf" srcId="{E92EBC40-1863-4D02-AFC9-D541AF37C5AA}" destId="{53891A75-21F5-48FA-9818-F2F7D2D15022}" srcOrd="1" destOrd="0" presId="urn:microsoft.com/office/officeart/2005/8/layout/vProcess5"/>
    <dgm:cxn modelId="{0BB1A4D8-F483-4E1D-AD11-9C162A7513C0}" type="presParOf" srcId="{E92EBC40-1863-4D02-AFC9-D541AF37C5AA}" destId="{C4DE25CA-05A9-442E-A3DB-0279DAECEC76}" srcOrd="2" destOrd="0" presId="urn:microsoft.com/office/officeart/2005/8/layout/vProcess5"/>
    <dgm:cxn modelId="{95FDE073-3B6E-4A1C-830A-71655D3CF8AE}" type="presParOf" srcId="{E92EBC40-1863-4D02-AFC9-D541AF37C5AA}" destId="{18DF25D1-D1FF-4533-B1E1-5C4BDC8E8A0A}" srcOrd="3" destOrd="0" presId="urn:microsoft.com/office/officeart/2005/8/layout/vProcess5"/>
    <dgm:cxn modelId="{F44E0E33-FEAB-462A-8726-68FECC56B7E4}" type="presParOf" srcId="{E92EBC40-1863-4D02-AFC9-D541AF37C5AA}" destId="{B077D066-3E74-41F0-A87B-DE1204738264}" srcOrd="4" destOrd="0" presId="urn:microsoft.com/office/officeart/2005/8/layout/vProcess5"/>
    <dgm:cxn modelId="{2FE0C11B-E183-4551-8FE6-C71A20826B71}" type="presParOf" srcId="{E92EBC40-1863-4D02-AFC9-D541AF37C5AA}" destId="{92450F54-ED2A-4E73-B128-3FA0A8EEBC44}" srcOrd="5" destOrd="0" presId="urn:microsoft.com/office/officeart/2005/8/layout/vProcess5"/>
    <dgm:cxn modelId="{2187C44C-BB79-445D-8655-5B1337FBD192}" type="presParOf" srcId="{E92EBC40-1863-4D02-AFC9-D541AF37C5AA}" destId="{BBD240E2-71BA-4B9F-9B68-4A562A19E5A1}" srcOrd="6" destOrd="0" presId="urn:microsoft.com/office/officeart/2005/8/layout/vProcess5"/>
    <dgm:cxn modelId="{3828BF8C-9102-4862-8716-BE6D8F9CF51A}" type="presParOf" srcId="{E92EBC40-1863-4D02-AFC9-D541AF37C5AA}" destId="{AE9A4C54-929D-48DE-B87E-4C0A6A22E9D7}" srcOrd="7" destOrd="0" presId="urn:microsoft.com/office/officeart/2005/8/layout/vProcess5"/>
    <dgm:cxn modelId="{220606A9-B699-4EDD-B673-6C8ED032BF90}" type="presParOf" srcId="{E92EBC40-1863-4D02-AFC9-D541AF37C5AA}" destId="{8F5BD185-B133-4351-80A0-7082340A1201}"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91A75-21F5-48FA-9818-F2F7D2D15022}">
      <dsp:nvSpPr>
        <dsp:cNvPr id="0" name=""/>
        <dsp:cNvSpPr/>
      </dsp:nvSpPr>
      <dsp:spPr>
        <a:xfrm>
          <a:off x="0" y="0"/>
          <a:ext cx="8383425" cy="15199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kern="1200" dirty="0">
              <a:latin typeface="Almoni Tzar ML v5 AAA" panose="00000506000000000000" pitchFamily="50" charset="-79"/>
              <a:ea typeface="+mn-ea"/>
              <a:cs typeface="Almoni Tzar ML v5 AAA" panose="00000506000000000000" pitchFamily="50" charset="-79"/>
            </a:rPr>
            <a:t>המשכיות התוכניות הפנסיונית במסגרת הסדר ריסק – </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חשוב מאוד בתקופה שעד למציאת עבודה חדשה לשמר התוכניות הפנסיוניות שלכם במסגרת "הסדר ריסק". תשלום מופחת בגין הכיסויים הביטוחים בלבד.</a:t>
          </a:r>
          <a:br>
            <a:rPr lang="en-US" sz="1100" kern="1200" dirty="0"/>
          </a:br>
          <a:endParaRPr lang="en-US" sz="1100" kern="1200" dirty="0"/>
        </a:p>
      </dsp:txBody>
      <dsp:txXfrm>
        <a:off x="44517" y="44517"/>
        <a:ext cx="6743305" cy="1430893"/>
      </dsp:txXfrm>
    </dsp:sp>
    <dsp:sp modelId="{C4DE25CA-05A9-442E-A3DB-0279DAECEC76}">
      <dsp:nvSpPr>
        <dsp:cNvPr id="0" name=""/>
        <dsp:cNvSpPr/>
      </dsp:nvSpPr>
      <dsp:spPr>
        <a:xfrm>
          <a:off x="739713" y="1773248"/>
          <a:ext cx="8383425" cy="1519927"/>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kern="1200" dirty="0">
              <a:latin typeface="Almoni Tzar ML v5 AAA" panose="00000506000000000000" pitchFamily="50" charset="-79"/>
              <a:ea typeface="+mn-ea"/>
              <a:cs typeface="Almoni Tzar ML v5 AAA" panose="00000506000000000000" pitchFamily="50" charset="-79"/>
            </a:rPr>
            <a:t>ביטוח בריאות קבוצתי ב-אמדוקס: </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עם סיום ההעסקה, חשוב לפנות ולבקש "המשכיות" לפוליסה כפוליסה פרטית.</a:t>
          </a:r>
          <a:br>
            <a:rPr lang="en-US" sz="2200" kern="1200" dirty="0">
              <a:latin typeface="Almoni Tzar ML v5 AAA" panose="00000506000000000000" pitchFamily="50" charset="-79"/>
              <a:ea typeface="+mn-ea"/>
              <a:cs typeface="Almoni Tzar ML v5 AAA" panose="00000506000000000000" pitchFamily="50" charset="-79"/>
            </a:rPr>
          </a:br>
          <a:r>
            <a:rPr lang="he-IL" sz="2200" kern="1200" dirty="0">
              <a:latin typeface="Almoni Tzar ML v5 AAA" panose="00000506000000000000" pitchFamily="50" charset="-79"/>
              <a:ea typeface="+mn-ea"/>
              <a:cs typeface="Almoni Tzar ML v5 AAA" panose="00000506000000000000" pitchFamily="50" charset="-79"/>
            </a:rPr>
            <a:t>תנאי אמדוקס מאפשרים זאת ללא צורך בחיתום רפואי חדש.</a:t>
          </a:r>
          <a:endParaRPr lang="en-US" sz="2200" kern="1200" dirty="0">
            <a:latin typeface="Almoni Tzar ML v5 AAA" panose="00000506000000000000" pitchFamily="50" charset="-79"/>
            <a:ea typeface="+mn-ea"/>
            <a:cs typeface="Almoni Tzar ML v5 AAA" panose="00000506000000000000" pitchFamily="50" charset="-79"/>
          </a:endParaRPr>
        </a:p>
      </dsp:txBody>
      <dsp:txXfrm>
        <a:off x="784230" y="1817765"/>
        <a:ext cx="6566724" cy="1430893"/>
      </dsp:txXfrm>
    </dsp:sp>
    <dsp:sp modelId="{18DF25D1-D1FF-4533-B1E1-5C4BDC8E8A0A}">
      <dsp:nvSpPr>
        <dsp:cNvPr id="0" name=""/>
        <dsp:cNvSpPr/>
      </dsp:nvSpPr>
      <dsp:spPr>
        <a:xfrm>
          <a:off x="1479427" y="3546497"/>
          <a:ext cx="8383425" cy="1519927"/>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e-IL" sz="1600" b="1" u="sng" kern="1200" dirty="0">
              <a:latin typeface="Almoni Tzar ML v5 AAA DemiBold" panose="020B0604020202020204" charset="-79"/>
              <a:cs typeface="Almoni Tzar ML v5 AAA DemiBold" panose="020B0604020202020204" charset="-79"/>
            </a:rPr>
            <a:t>פוליסת אובדן כושר עבודה בחברת ביטוח: </a:t>
          </a:r>
          <a:br>
            <a:rPr lang="en-US" sz="1600" b="1" u="sng" kern="1200" dirty="0">
              <a:latin typeface="Almoni Tzar ML v5 AAA DemiBold" panose="020B0604020202020204" charset="-79"/>
              <a:cs typeface="Almoni Tzar ML v5 AAA DemiBold" panose="020B0604020202020204" charset="-79"/>
            </a:rPr>
          </a:br>
          <a:r>
            <a:rPr lang="he-IL" sz="1600" kern="1200" dirty="0">
              <a:latin typeface="Almoni Tzar ML v5 AAA DemiBold" panose="020B0604020202020204" charset="-79"/>
              <a:cs typeface="Almoni Tzar ML v5 AAA DemiBold" panose="020B0604020202020204" charset="-79"/>
            </a:rPr>
            <a:t> לבעלי </a:t>
          </a:r>
          <a:r>
            <a:rPr lang="he-IL" sz="1600" b="1" kern="1200" dirty="0">
              <a:latin typeface="Almoni Tzar ML v5 AAA DemiBold" panose="020B0604020202020204" charset="-79"/>
              <a:cs typeface="Almoni Tzar ML v5 AAA DemiBold" panose="020B0604020202020204" charset="-79"/>
            </a:rPr>
            <a:t>פוליסות</a:t>
          </a:r>
          <a:r>
            <a:rPr lang="he-IL" sz="1600" kern="1200" dirty="0">
              <a:latin typeface="Almoni Tzar ML v5 AAA DemiBold" panose="020B0604020202020204" charset="-79"/>
              <a:cs typeface="Almoni Tzar ML v5 AAA DemiBold" panose="020B0604020202020204" charset="-79"/>
            </a:rPr>
            <a:t> עם כיסוי של אובדן כושר עבודה בתנאי ההסכם המפעלי קיימת הטבה של  המשך כיסוי ביטוחי</a:t>
          </a:r>
          <a:br>
            <a:rPr lang="en-US" sz="1600" kern="1200" dirty="0">
              <a:latin typeface="Almoni Tzar ML v5 AAA DemiBold" panose="020B0604020202020204" charset="-79"/>
              <a:cs typeface="Almoni Tzar ML v5 AAA DemiBold" panose="020B0604020202020204" charset="-79"/>
            </a:rPr>
          </a:br>
          <a:r>
            <a:rPr lang="he-IL" sz="1600" kern="1200" dirty="0">
              <a:latin typeface="Almoni Tzar ML v5 AAA DemiBold" panose="020B0604020202020204" charset="-79"/>
              <a:cs typeface="Almoni Tzar ML v5 AAA DemiBold" panose="020B0604020202020204" charset="-79"/>
            </a:rPr>
            <a:t>ללא עלות לתקופה של 6 חודשים ( יש להגיש בקשה לחברת הביטוח). </a:t>
          </a:r>
          <a:br>
            <a:rPr lang="en-US" sz="1600" kern="1200" dirty="0">
              <a:latin typeface="Almoni Tzar ML v5 AAA DemiBold" panose="020B0604020202020204" charset="-79"/>
              <a:cs typeface="Almoni Tzar ML v5 AAA DemiBold" panose="020B0604020202020204" charset="-79"/>
            </a:rPr>
          </a:br>
          <a:r>
            <a:rPr lang="he-IL" sz="1600" kern="1200" dirty="0">
              <a:latin typeface="Almoni Tzar ML v5 AAA DemiBold" panose="020B0604020202020204" charset="-79"/>
              <a:cs typeface="Almoni Tzar ML v5 AAA DemiBold" panose="020B0604020202020204" charset="-79"/>
            </a:rPr>
            <a:t>לאחר מכן,  ניתן יהיה להמשיך לשלם הפוליסה במסגרת "הסדר ריסק" בתעריף "ספר". ( תעריף יקר). </a:t>
          </a:r>
          <a:br>
            <a:rPr lang="en-US" sz="1600" kern="1200" dirty="0">
              <a:latin typeface="Almoni Tzar ML v5 AAA DemiBold" panose="020B0604020202020204" charset="-79"/>
              <a:cs typeface="Almoni Tzar ML v5 AAA DemiBold" panose="020B0604020202020204" charset="-79"/>
            </a:rPr>
          </a:br>
          <a:r>
            <a:rPr lang="he-IL" sz="1600" kern="1200" dirty="0">
              <a:latin typeface="Almoni Tzar ML v5 AAA DemiBold" panose="020B0604020202020204" charset="-79"/>
              <a:cs typeface="Almoni Tzar ML v5 AAA DemiBold" panose="020B0604020202020204" charset="-79"/>
            </a:rPr>
            <a:t>חשוב לבחון עם המתכנן הפיננסי את הצורך האישי בהשארת הפוליסה או ביטולה.</a:t>
          </a:r>
          <a:br>
            <a:rPr lang="en-US" sz="1600" kern="1200" dirty="0">
              <a:latin typeface="Almoni Tzar ML v5 AAA DemiBold" panose="020B0604020202020204" charset="-79"/>
              <a:cs typeface="Almoni Tzar ML v5 AAA DemiBold" panose="020B0604020202020204" charset="-79"/>
            </a:rPr>
          </a:br>
          <a:endParaRPr lang="en-US" sz="1600" kern="1200" dirty="0">
            <a:latin typeface="Almoni Tzar ML v5 AAA DemiBold" panose="020B0604020202020204" charset="-79"/>
            <a:cs typeface="Almoni Tzar ML v5 AAA DemiBold" panose="020B0604020202020204" charset="-79"/>
          </a:endParaRPr>
        </a:p>
      </dsp:txBody>
      <dsp:txXfrm>
        <a:off x="1523944" y="3591014"/>
        <a:ext cx="6566724" cy="1430893"/>
      </dsp:txXfrm>
    </dsp:sp>
    <dsp:sp modelId="{B077D066-3E74-41F0-A87B-DE1204738264}">
      <dsp:nvSpPr>
        <dsp:cNvPr id="0" name=""/>
        <dsp:cNvSpPr/>
      </dsp:nvSpPr>
      <dsp:spPr>
        <a:xfrm>
          <a:off x="7395472" y="1152611"/>
          <a:ext cx="987952" cy="987952"/>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17761" y="1152611"/>
        <a:ext cx="543374" cy="743434"/>
      </dsp:txXfrm>
    </dsp:sp>
    <dsp:sp modelId="{92450F54-ED2A-4E73-B128-3FA0A8EEBC44}">
      <dsp:nvSpPr>
        <dsp:cNvPr id="0" name=""/>
        <dsp:cNvSpPr/>
      </dsp:nvSpPr>
      <dsp:spPr>
        <a:xfrm>
          <a:off x="8135186" y="2915727"/>
          <a:ext cx="987952" cy="987952"/>
        </a:xfrm>
        <a:prstGeom prst="downArrow">
          <a:avLst>
            <a:gd name="adj1" fmla="val 55000"/>
            <a:gd name="adj2" fmla="val 45000"/>
          </a:avLst>
        </a:prstGeom>
        <a:solidFill>
          <a:schemeClr val="accent5">
            <a:tint val="40000"/>
            <a:alpha val="90000"/>
            <a:hueOff val="-6739761"/>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57475" y="2915727"/>
        <a:ext cx="543374" cy="74343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45AFBFD-F815-4E79-BE0A-413082BFF4C6}" type="datetimeFigureOut">
              <a:rPr lang="en-US" smtClean="0"/>
              <a:t>7/1/26</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CA9348A3-7D8F-4E9F-814F-5803F50F57EB}" type="slidenum">
              <a:rPr lang="en-US" smtClean="0"/>
              <a:t>‹#›</a:t>
            </a:fld>
            <a:endParaRPr lang="en-US"/>
          </a:p>
        </p:txBody>
      </p:sp>
    </p:spTree>
    <p:extLst>
      <p:ext uri="{BB962C8B-B14F-4D97-AF65-F5344CB8AC3E}">
        <p14:creationId xmlns:p14="http://schemas.microsoft.com/office/powerpoint/2010/main" val="4196945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10407" y="4925407"/>
            <a:ext cx="5683250" cy="4029879"/>
          </a:xfrm>
          <a:prstGeom prst="rect">
            <a:avLst/>
          </a:prstGeom>
        </p:spPr>
        <p:txBody>
          <a:bodyPr spcFirstLastPara="1" wrap="square" lIns="99059" tIns="49516" rIns="99059" bIns="49516" anchor="t" anchorCtr="0">
            <a:noAutofit/>
          </a:bodyPr>
          <a:lstStyle/>
          <a:p>
            <a:endParaRPr/>
          </a:p>
        </p:txBody>
      </p:sp>
      <p:sp>
        <p:nvSpPr>
          <p:cNvPr id="86" name="Google Shape;86;p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8EEF86-A189-4F42-B6BC-6F9CDFA41F2B}" type="datetimeFigureOut">
              <a:rPr lang="en-US" smtClean="0"/>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3299755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8EEF86-A189-4F42-B6BC-6F9CDFA41F2B}" type="datetimeFigureOut">
              <a:rPr lang="en-US" smtClean="0"/>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133046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8EEF86-A189-4F42-B6BC-6F9CDFA41F2B}" type="datetimeFigureOut">
              <a:rPr lang="en-US" smtClean="0"/>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2893755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8EEF86-A189-4F42-B6BC-6F9CDFA41F2B}" type="datetimeFigureOut">
              <a:rPr lang="en-US" smtClean="0"/>
              <a:t>7/1/26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1289503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8EEF86-A189-4F42-B6BC-6F9CDFA41F2B}" type="datetimeFigureOut">
              <a:rPr lang="en-US" smtClean="0"/>
              <a:t>7/1/26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284109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8EEF86-A189-4F42-B6BC-6F9CDFA41F2B}" type="datetimeFigureOut">
              <a:rPr lang="en-US" smtClean="0"/>
              <a:t>7/1/26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88581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EEF86-A189-4F42-B6BC-6F9CDFA41F2B}" type="datetimeFigureOut">
              <a:rPr lang="en-US" smtClean="0"/>
              <a:t>7/1/26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794720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8EEF86-A189-4F42-B6BC-6F9CDFA41F2B}" type="datetimeFigureOut">
              <a:rPr lang="en-US" smtClean="0"/>
              <a:t>7/1/26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441061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8EEF86-A189-4F42-B6BC-6F9CDFA41F2B}" type="datetimeFigureOut">
              <a:rPr lang="en-US" smtClean="0"/>
              <a:t>7/1/26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421267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8EEF86-A189-4F42-B6BC-6F9CDFA41F2B}" type="datetimeFigureOut">
              <a:rPr lang="en-US" smtClean="0"/>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362891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8EEF86-A189-4F42-B6BC-6F9CDFA41F2B}" type="datetimeFigureOut">
              <a:rPr lang="en-US" smtClean="0"/>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66BD1-CAAE-4177-807C-13E797790DDA}" type="slidenum">
              <a:rPr lang="en-US" smtClean="0"/>
              <a:t>‹#›</a:t>
            </a:fld>
            <a:endParaRPr lang="en-US"/>
          </a:p>
        </p:txBody>
      </p:sp>
    </p:spTree>
    <p:extLst>
      <p:ext uri="{BB962C8B-B14F-4D97-AF65-F5344CB8AC3E}">
        <p14:creationId xmlns:p14="http://schemas.microsoft.com/office/powerpoint/2010/main" val="4018393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EEF86-A189-4F42-B6BC-6F9CDFA41F2B}" type="datetimeFigureOut">
              <a:rPr lang="en-US" smtClean="0"/>
              <a:t>7/1/26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66BD1-CAAE-4177-807C-13E797790DDA}" type="slidenum">
              <a:rPr lang="en-US" smtClean="0"/>
              <a:t>‹#›</a:t>
            </a:fld>
            <a:endParaRPr lang="en-US"/>
          </a:p>
        </p:txBody>
      </p:sp>
    </p:spTree>
    <p:extLst>
      <p:ext uri="{BB962C8B-B14F-4D97-AF65-F5344CB8AC3E}">
        <p14:creationId xmlns:p14="http://schemas.microsoft.com/office/powerpoint/2010/main" val="3902772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6.sv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2" name="Freeform: Shape 3">
            <a:extLst>
              <a:ext uri="{FF2B5EF4-FFF2-40B4-BE49-F238E27FC236}">
                <a16:creationId xmlns:a16="http://schemas.microsoft.com/office/drawing/2014/main" id="{287B4388-9D1F-394D-30D9-A3F24C10A4B6}"/>
              </a:ext>
            </a:extLst>
          </p:cNvPr>
          <p:cNvSpPr/>
          <p:nvPr/>
        </p:nvSpPr>
        <p:spPr>
          <a:xfrm rot="10800000">
            <a:off x="9376468" y="0"/>
            <a:ext cx="2815532" cy="6858000"/>
          </a:xfrm>
          <a:custGeom>
            <a:avLst/>
            <a:gdLst>
              <a:gd name="connsiteX0" fmla="*/ 0 w 2815532"/>
              <a:gd name="connsiteY0" fmla="*/ 0 h 6858000"/>
              <a:gd name="connsiteX1" fmla="*/ 696797 w 2815532"/>
              <a:gd name="connsiteY1" fmla="*/ 0 h 6858000"/>
              <a:gd name="connsiteX2" fmla="*/ 1177383 w 2815532"/>
              <a:gd name="connsiteY2" fmla="*/ 0 h 6858000"/>
              <a:gd name="connsiteX3" fmla="*/ 2693756 w 2815532"/>
              <a:gd name="connsiteY3" fmla="*/ 0 h 6858000"/>
              <a:gd name="connsiteX4" fmla="*/ 2475457 w 2815532"/>
              <a:gd name="connsiteY4" fmla="*/ 255807 h 6858000"/>
              <a:gd name="connsiteX5" fmla="*/ 1598821 w 2815532"/>
              <a:gd name="connsiteY5" fmla="*/ 1956003 h 6858000"/>
              <a:gd name="connsiteX6" fmla="*/ 1597691 w 2815532"/>
              <a:gd name="connsiteY6" fmla="*/ 1959810 h 6858000"/>
              <a:gd name="connsiteX7" fmla="*/ 1445573 w 2815532"/>
              <a:gd name="connsiteY7" fmla="*/ 2622902 h 6858000"/>
              <a:gd name="connsiteX8" fmla="*/ 2759910 w 2815532"/>
              <a:gd name="connsiteY8" fmla="*/ 6801466 h 6858000"/>
              <a:gd name="connsiteX9" fmla="*/ 2815532 w 2815532"/>
              <a:gd name="connsiteY9" fmla="*/ 6858000 h 6858000"/>
              <a:gd name="connsiteX10" fmla="*/ 1177383 w 2815532"/>
              <a:gd name="connsiteY10" fmla="*/ 6858000 h 6858000"/>
              <a:gd name="connsiteX11" fmla="*/ 696797 w 2815532"/>
              <a:gd name="connsiteY11" fmla="*/ 6858000 h 6858000"/>
              <a:gd name="connsiteX12" fmla="*/ 0 w 2815532"/>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5532" h="6858000">
                <a:moveTo>
                  <a:pt x="0" y="0"/>
                </a:moveTo>
                <a:lnTo>
                  <a:pt x="696797" y="0"/>
                </a:lnTo>
                <a:lnTo>
                  <a:pt x="1177383" y="0"/>
                </a:lnTo>
                <a:lnTo>
                  <a:pt x="2693756" y="0"/>
                </a:lnTo>
                <a:lnTo>
                  <a:pt x="2475457" y="255807"/>
                </a:lnTo>
                <a:cubicBezTo>
                  <a:pt x="2077349" y="760033"/>
                  <a:pt x="1779974" y="1334455"/>
                  <a:pt x="1598821" y="1956003"/>
                </a:cubicBezTo>
                <a:lnTo>
                  <a:pt x="1597691" y="1959810"/>
                </a:lnTo>
                <a:cubicBezTo>
                  <a:pt x="1529782" y="2176524"/>
                  <a:pt x="1478898" y="2398247"/>
                  <a:pt x="1445573" y="2622902"/>
                </a:cubicBezTo>
                <a:cubicBezTo>
                  <a:pt x="1212597" y="4201520"/>
                  <a:pt x="1743936" y="5719844"/>
                  <a:pt x="2759910" y="6801466"/>
                </a:cubicBezTo>
                <a:lnTo>
                  <a:pt x="2815532" y="6858000"/>
                </a:lnTo>
                <a:lnTo>
                  <a:pt x="1177383" y="6858000"/>
                </a:lnTo>
                <a:lnTo>
                  <a:pt x="696797" y="6858000"/>
                </a:lnTo>
                <a:lnTo>
                  <a:pt x="0" y="6858000"/>
                </a:lnTo>
                <a:close/>
              </a:path>
            </a:pathLst>
          </a:custGeom>
          <a:solidFill>
            <a:srgbClr val="991737"/>
          </a:solidFill>
          <a:ln w="4298" cap="flat">
            <a:noFill/>
            <a:prstDash val="solid"/>
            <a:miter/>
          </a:ln>
        </p:spPr>
        <p:txBody>
          <a:bodyPr wrap="square" rtlCol="0" anchor="ctr">
            <a:noAutofit/>
          </a:bodyPr>
          <a:lstStyle/>
          <a:p>
            <a:endParaRPr lang="en-US">
              <a:solidFill>
                <a:schemeClr val="tx1"/>
              </a:solidFill>
            </a:endParaRPr>
          </a:p>
        </p:txBody>
      </p:sp>
      <p:sp>
        <p:nvSpPr>
          <p:cNvPr id="4" name="תיבת טקסט 2">
            <a:extLst>
              <a:ext uri="{FF2B5EF4-FFF2-40B4-BE49-F238E27FC236}">
                <a16:creationId xmlns:a16="http://schemas.microsoft.com/office/drawing/2014/main" id="{6B0E59C5-7894-48FC-D534-05F87B8D9578}"/>
              </a:ext>
            </a:extLst>
          </p:cNvPr>
          <p:cNvSpPr txBox="1"/>
          <p:nvPr/>
        </p:nvSpPr>
        <p:spPr>
          <a:xfrm>
            <a:off x="1154538" y="2048639"/>
            <a:ext cx="9384343" cy="4130224"/>
          </a:xfrm>
          <a:prstGeom prst="rect">
            <a:avLst/>
          </a:prstGeom>
          <a:noFill/>
        </p:spPr>
        <p:txBody>
          <a:bodyPr wrap="square" lIns="72000" tIns="36000" rIns="72000" bIns="36000" rtlCol="1" anchor="t">
            <a:spAutoFit/>
          </a:bodyPr>
          <a:lstStyle/>
          <a:p>
            <a:pPr algn="ctr" rtl="1">
              <a:lnSpc>
                <a:spcPts val="8000"/>
              </a:lnSpc>
              <a:spcBef>
                <a:spcPts val="600"/>
              </a:spcBef>
              <a:buSzPct val="100000"/>
            </a:pPr>
            <a:r>
              <a:rPr lang="he-IL" sz="7200" b="1" dirty="0">
                <a:latin typeface="Almoni Tzar ML v5 AAA" pitchFamily="2" charset="-79"/>
                <a:ea typeface="Almoni Tzar ML v5 AAA" pitchFamily="2" charset="-79"/>
                <a:cs typeface="Almoni Tzar ML v5 AAA" pitchFamily="2" charset="-79"/>
              </a:rPr>
              <a:t>סיום העסקה ב </a:t>
            </a:r>
            <a:r>
              <a:rPr lang="en-US" sz="7200" b="1" dirty="0">
                <a:latin typeface="Almoni Tzar ML v5 AAA" pitchFamily="2" charset="-79"/>
                <a:ea typeface="Almoni Tzar ML v5 AAA" pitchFamily="2" charset="-79"/>
                <a:cs typeface="Almoni Tzar ML v5 AAA" pitchFamily="2" charset="-79"/>
              </a:rPr>
              <a:t>AMDOCS</a:t>
            </a:r>
            <a:endParaRPr lang="he-IL" sz="7200" b="1" dirty="0">
              <a:latin typeface="Almoni Tzar ML v5 AAA" pitchFamily="2" charset="-79"/>
              <a:ea typeface="Almoni Tzar ML v5 AAA" pitchFamily="2" charset="-79"/>
              <a:cs typeface="Almoni Tzar ML v5 AAA" pitchFamily="2" charset="-79"/>
            </a:endParaRPr>
          </a:p>
          <a:p>
            <a:pPr algn="ctr" rtl="1">
              <a:spcBef>
                <a:spcPts val="600"/>
              </a:spcBef>
              <a:buSzPct val="100000"/>
            </a:pPr>
            <a:br>
              <a:rPr lang="en-US" sz="2400" b="1" dirty="0">
                <a:latin typeface="Almoni Tzar ML v5 AAA" pitchFamily="2" charset="-79"/>
                <a:ea typeface="Almoni Tzar ML v5 AAA" pitchFamily="2" charset="-79"/>
                <a:cs typeface="Almoni Tzar ML v5 AAA" pitchFamily="2" charset="-79"/>
              </a:rPr>
            </a:br>
            <a:br>
              <a:rPr lang="en-US" sz="2400" b="1" dirty="0">
                <a:latin typeface="Almoni Tzar ML v5 AAA" pitchFamily="2" charset="-79"/>
                <a:ea typeface="Almoni Tzar ML v5 AAA" pitchFamily="2" charset="-79"/>
                <a:cs typeface="Almoni Tzar ML v5 AAA" pitchFamily="2" charset="-79"/>
              </a:rPr>
            </a:br>
            <a:r>
              <a:rPr lang="he-IL" sz="2400" b="1" dirty="0">
                <a:latin typeface="Almoni Tzar ML v5 AAA" pitchFamily="2" charset="-79"/>
                <a:ea typeface="Almoni Tzar ML v5 AAA" pitchFamily="2" charset="-79"/>
                <a:cs typeface="Almoni Tzar ML v5 AAA" pitchFamily="2" charset="-79"/>
              </a:rPr>
              <a:t>המדריך המעשי לניהול זכויותיך</a:t>
            </a:r>
            <a:br>
              <a:rPr lang="he-IL" sz="2400" b="1" dirty="0">
                <a:latin typeface="Almoni Tzar ML v5 AAA" pitchFamily="2" charset="-79"/>
                <a:ea typeface="Almoni Tzar ML v5 AAA" pitchFamily="2" charset="-79"/>
                <a:cs typeface="Almoni Tzar ML v5 AAA" pitchFamily="2" charset="-79"/>
              </a:rPr>
            </a:br>
            <a:r>
              <a:rPr lang="he-IL" sz="2400" b="1" dirty="0">
                <a:latin typeface="Almoni Tzar ML v5 AAA" pitchFamily="2" charset="-79"/>
                <a:ea typeface="Almoni Tzar ML v5 AAA" pitchFamily="2" charset="-79"/>
                <a:cs typeface="Almoni Tzar ML v5 AAA" pitchFamily="2" charset="-79"/>
              </a:rPr>
              <a:t>תכנון  קדימה  בהיבטי מיסוי כספי פיצויים · פנסיה עתידית וביטוח</a:t>
            </a:r>
            <a:r>
              <a:rPr lang="en-US" sz="2400" b="1" dirty="0">
                <a:latin typeface="Almoni Tzar ML v5 AAA" pitchFamily="2" charset="-79"/>
                <a:ea typeface="Almoni Tzar ML v5 AAA" pitchFamily="2" charset="-79"/>
                <a:cs typeface="Almoni Tzar ML v5 AAA" pitchFamily="2" charset="-79"/>
              </a:rPr>
              <a:t> </a:t>
            </a:r>
            <a:r>
              <a:rPr lang="he-IL" sz="2400" b="1" dirty="0">
                <a:latin typeface="Almoni Tzar ML v5 AAA" pitchFamily="2" charset="-79"/>
                <a:cs typeface="Almoni Tzar ML v5 AAA" pitchFamily="2" charset="-79"/>
              </a:rPr>
              <a:t>·</a:t>
            </a:r>
            <a:br>
              <a:rPr lang="he-IL" sz="2400" b="1" dirty="0">
                <a:solidFill>
                  <a:srgbClr val="991737"/>
                </a:solidFill>
                <a:latin typeface="Almoni Tzar ML v5 AAA" pitchFamily="2" charset="-79"/>
                <a:cs typeface="Almoni Tzar ML v5 AAA" pitchFamily="2" charset="-79"/>
              </a:rPr>
            </a:br>
            <a:br>
              <a:rPr lang="he-IL" sz="2400" b="1" dirty="0">
                <a:solidFill>
                  <a:srgbClr val="991737"/>
                </a:solidFill>
                <a:latin typeface="Almoni Tzar ML v5 AAA" pitchFamily="2" charset="-79"/>
                <a:cs typeface="Almoni Tzar ML v5 AAA" pitchFamily="2" charset="-79"/>
              </a:rPr>
            </a:br>
            <a:r>
              <a:rPr lang="he-IL" sz="3600" b="1" dirty="0">
                <a:solidFill>
                  <a:srgbClr val="991737"/>
                </a:solidFill>
                <a:latin typeface="Almoni Tzar ML v5 AAA" pitchFamily="2" charset="-79"/>
                <a:cs typeface="Almoni Tzar ML v5 AAA" pitchFamily="2" charset="-79"/>
              </a:rPr>
              <a:t>הגב' מרב פלד – המנהלת המקצועית </a:t>
            </a:r>
            <a:br>
              <a:rPr lang="he-IL" sz="2400" b="1" dirty="0">
                <a:solidFill>
                  <a:srgbClr val="991737"/>
                </a:solidFill>
                <a:latin typeface="Almoni Tzar ML v5 AAA" pitchFamily="2" charset="-79"/>
                <a:cs typeface="Almoni Tzar ML v5 AAA" pitchFamily="2" charset="-79"/>
              </a:rPr>
            </a:br>
            <a:r>
              <a:rPr lang="he-IL" sz="3600" b="1" dirty="0">
                <a:solidFill>
                  <a:srgbClr val="991737"/>
                </a:solidFill>
                <a:latin typeface="Almoni Tzar ML v5 AAA" pitchFamily="2" charset="-79"/>
                <a:cs typeface="Almoni Tzar ML v5 AAA" pitchFamily="2" charset="-79"/>
              </a:rPr>
              <a:t>ירון דוויק, משנה למנכ"ל </a:t>
            </a:r>
            <a:r>
              <a:rPr lang="en-US" sz="3600" b="1" dirty="0">
                <a:solidFill>
                  <a:srgbClr val="991737"/>
                </a:solidFill>
                <a:latin typeface="Almoni Tzar ML v5 AAA" pitchFamily="2" charset="-79"/>
                <a:cs typeface="Almoni Tzar ML v5 AAA" pitchFamily="2" charset="-79"/>
              </a:rPr>
              <a:t>PROFIT</a:t>
            </a:r>
            <a:endParaRPr lang="he-IL" sz="2400" b="1" dirty="0">
              <a:solidFill>
                <a:srgbClr val="991737"/>
              </a:solidFill>
              <a:latin typeface="Almoni Tzar ML v5 AAA" pitchFamily="2" charset="-79"/>
              <a:cs typeface="Almoni Tzar ML v5 AAA" pitchFamily="2" charset="-79"/>
            </a:endParaRPr>
          </a:p>
        </p:txBody>
      </p:sp>
      <p:pic>
        <p:nvPicPr>
          <p:cNvPr id="5" name="תמונה 4">
            <a:extLst>
              <a:ext uri="{FF2B5EF4-FFF2-40B4-BE49-F238E27FC236}">
                <a16:creationId xmlns:a16="http://schemas.microsoft.com/office/drawing/2014/main" id="{65CD12CE-F6BB-83B3-07CC-F6EB6F6B0E43}"/>
              </a:ext>
            </a:extLst>
          </p:cNvPr>
          <p:cNvPicPr>
            <a:picLocks noChangeAspect="1"/>
          </p:cNvPicPr>
          <p:nvPr/>
        </p:nvPicPr>
        <p:blipFill>
          <a:blip r:embed="rId3"/>
          <a:stretch>
            <a:fillRect/>
          </a:stretch>
        </p:blipFill>
        <p:spPr>
          <a:xfrm>
            <a:off x="152004" y="126140"/>
            <a:ext cx="2815532" cy="950632"/>
          </a:xfrm>
          <a:prstGeom prst="rect">
            <a:avLst/>
          </a:prstGeom>
        </p:spPr>
      </p:pic>
      <p:pic>
        <p:nvPicPr>
          <p:cNvPr id="6" name="תמונה 5">
            <a:extLst>
              <a:ext uri="{FF2B5EF4-FFF2-40B4-BE49-F238E27FC236}">
                <a16:creationId xmlns:a16="http://schemas.microsoft.com/office/drawing/2014/main" id="{CA9AD365-E8F9-E006-E856-AF2DA4EE6D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78" y="5643878"/>
            <a:ext cx="2479222" cy="1214122"/>
          </a:xfrm>
          <a:prstGeom prst="rect">
            <a:avLst/>
          </a:prstGeom>
        </p:spPr>
      </p:pic>
      <p:sp>
        <p:nvSpPr>
          <p:cNvPr id="3" name="משולש שווה-שוקיים 2">
            <a:extLst>
              <a:ext uri="{FF2B5EF4-FFF2-40B4-BE49-F238E27FC236}">
                <a16:creationId xmlns:a16="http://schemas.microsoft.com/office/drawing/2014/main" id="{73F53353-6CA9-F6C2-E699-8FCDDCBA4C87}"/>
              </a:ext>
            </a:extLst>
          </p:cNvPr>
          <p:cNvSpPr/>
          <p:nvPr/>
        </p:nvSpPr>
        <p:spPr>
          <a:xfrm>
            <a:off x="5706032" y="6571622"/>
            <a:ext cx="281354" cy="1775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B52611-E6B4-BC13-4AFD-4A1FB3326AA7}"/>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1E16A568-4744-7571-5578-2B1C795663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AFB2618E-B348-B38A-4210-477F01C1418F}"/>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2</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910085A1-9E10-9DB7-A059-2AB73AD0F496}"/>
              </a:ext>
            </a:extLst>
          </p:cNvPr>
          <p:cNvSpPr txBox="1"/>
          <p:nvPr/>
        </p:nvSpPr>
        <p:spPr>
          <a:xfrm>
            <a:off x="5638800" y="394692"/>
            <a:ext cx="5715000"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פרישה ומענק פרישה</a:t>
            </a:r>
            <a:endParaRPr lang="he-IL" sz="4800" dirty="0"/>
          </a:p>
        </p:txBody>
      </p:sp>
      <p:pic>
        <p:nvPicPr>
          <p:cNvPr id="3" name="תמונה 2">
            <a:extLst>
              <a:ext uri="{FF2B5EF4-FFF2-40B4-BE49-F238E27FC236}">
                <a16:creationId xmlns:a16="http://schemas.microsoft.com/office/drawing/2014/main" id="{EE0D2F21-4C4D-F84F-1461-7CEB9D05466D}"/>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4AA1916B-F9EA-B318-51C2-A36590AACE83}"/>
              </a:ext>
            </a:extLst>
          </p:cNvPr>
          <p:cNvSpPr txBox="1"/>
          <p:nvPr/>
        </p:nvSpPr>
        <p:spPr>
          <a:xfrm>
            <a:off x="642257" y="1171332"/>
            <a:ext cx="10711543" cy="4154984"/>
          </a:xfrm>
          <a:prstGeom prst="rect">
            <a:avLst/>
          </a:prstGeom>
          <a:noFill/>
        </p:spPr>
        <p:txBody>
          <a:bodyPr wrap="square" rtlCol="1">
            <a:spAutoFit/>
          </a:bodyPr>
          <a:lstStyle/>
          <a:p>
            <a:pPr algn="r"/>
            <a:r>
              <a:rPr lang="he-IL" sz="2400" u="sng" dirty="0">
                <a:latin typeface="Almoni Tzar ML v5 AAA" panose="00000506000000000000" pitchFamily="50" charset="-79"/>
                <a:cs typeface="Almoni Tzar ML v5 AAA" panose="00000506000000000000" pitchFamily="50" charset="-79"/>
              </a:rPr>
              <a:t>פיצויי פיטורין מגיעים </a:t>
            </a:r>
            <a:r>
              <a:rPr lang="he-IL" sz="2400" dirty="0">
                <a:latin typeface="Almoni Tzar ML v5 AAA" panose="00000506000000000000" pitchFamily="50" charset="-79"/>
                <a:cs typeface="Almoni Tzar ML v5 AAA" panose="00000506000000000000" pitchFamily="50" charset="-79"/>
              </a:rPr>
              <a:t>לעובד שעבד שנה אחת ברציפות או יותר. </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עם סיום העסקתו בשל פיטוריו, קמה לעובד הזכות לקבל פיצויי פיטורים מלאים ממעסיקו בהתאם להוראות החוק (למעט עובדים החתומים על סעיף14).</a:t>
            </a:r>
            <a:br>
              <a:rPr lang="en-US" sz="2400" dirty="0">
                <a:latin typeface="Almoni Tzar ML v5 AAA" panose="00000506000000000000" pitchFamily="50" charset="-79"/>
                <a:cs typeface="Almoni Tzar ML v5 AAA" panose="00000506000000000000" pitchFamily="50" charset="-79"/>
              </a:rPr>
            </a:br>
            <a:r>
              <a:rPr lang="he-IL" sz="2400" u="sng" dirty="0">
                <a:latin typeface="Almoni Tzar ML v5 AAA" panose="00000506000000000000" pitchFamily="50" charset="-79"/>
                <a:cs typeface="Almoni Tzar ML v5 AAA" panose="00000506000000000000" pitchFamily="50" charset="-79"/>
              </a:rPr>
              <a:t>חוק פיצויי פיטורים </a:t>
            </a:r>
            <a:r>
              <a:rPr lang="he-IL" sz="2400" dirty="0">
                <a:latin typeface="Almoni Tzar ML v5 AAA" panose="00000506000000000000" pitchFamily="50" charset="-79"/>
                <a:cs typeface="Almoni Tzar ML v5 AAA" panose="00000506000000000000" pitchFamily="50" charset="-79"/>
              </a:rPr>
              <a:t>קובע את הזכאות </a:t>
            </a:r>
            <a:r>
              <a:rPr lang="he-IL" sz="2400" u="sng" dirty="0">
                <a:latin typeface="Almoni Tzar ML v5 AAA" panose="00000506000000000000" pitchFamily="50" charset="-79"/>
                <a:cs typeface="Almoni Tzar ML v5 AAA" panose="00000506000000000000" pitchFamily="50" charset="-79"/>
              </a:rPr>
              <a:t>לפיצויי פיטורים </a:t>
            </a:r>
            <a:r>
              <a:rPr lang="he-IL" sz="2400" dirty="0">
                <a:latin typeface="Almoni Tzar ML v5 AAA" panose="00000506000000000000" pitchFamily="50" charset="-79"/>
                <a:cs typeface="Almoni Tzar ML v5 AAA" panose="00000506000000000000" pitchFamily="50" charset="-79"/>
              </a:rPr>
              <a:t>וכן קובע את גובה הפיצוי לו זכאי העובד באירוע פרישה. </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אולם ייתכן שהעובד זכאי בעת הפרישה לסכומים נוספים מכוח הסכם העבודה או הסכם קיבוצי.</a:t>
            </a:r>
            <a:br>
              <a:rPr lang="en-US" sz="2400" dirty="0">
                <a:latin typeface="Almoni Tzar ML v5 AAA" panose="00000506000000000000" pitchFamily="50" charset="-79"/>
                <a:cs typeface="Almoni Tzar ML v5 AAA" panose="00000506000000000000" pitchFamily="50" charset="-79"/>
              </a:rPr>
            </a:br>
            <a:r>
              <a:rPr lang="he-IL" sz="2400" b="1" dirty="0">
                <a:latin typeface="Almoni Tzar ML v5 AAA" panose="00000506000000000000" pitchFamily="50" charset="-79"/>
                <a:cs typeface="Almoni Tzar ML v5 AAA" panose="00000506000000000000" pitchFamily="50" charset="-79"/>
              </a:rPr>
              <a:t>ככלל, כל התשלומים הנובעים מהפרישה מכונים "מענק פרישה"</a:t>
            </a:r>
            <a:r>
              <a:rPr lang="he-IL" sz="2400" dirty="0">
                <a:latin typeface="Almoni Tzar ML v5 AAA" panose="00000506000000000000" pitchFamily="50" charset="-79"/>
                <a:cs typeface="Almoni Tzar ML v5 AAA" panose="00000506000000000000" pitchFamily="50" charset="-79"/>
              </a:rPr>
              <a:t> כדוג' פדיון ימי מחלה, מענק הסתגלות, מענק שנים עודפות ופיצוי בגין אי הודעה מוקדמת נחשב מענק פרישה.</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 </a:t>
            </a:r>
            <a:r>
              <a:rPr lang="he-IL" sz="2400" b="1" u="sng" dirty="0">
                <a:latin typeface="Almoni Tzar ML v5 AAA" panose="00000506000000000000" pitchFamily="50" charset="-79"/>
                <a:cs typeface="Almoni Tzar ML v5 AAA" panose="00000506000000000000" pitchFamily="50" charset="-79"/>
              </a:rPr>
              <a:t>החריג לכלל: </a:t>
            </a:r>
            <a:r>
              <a:rPr lang="he-IL" sz="2400" dirty="0">
                <a:latin typeface="Almoni Tzar ML v5 AAA" panose="00000506000000000000" pitchFamily="50" charset="-79"/>
                <a:cs typeface="Almoni Tzar ML v5 AAA" panose="00000506000000000000" pitchFamily="50" charset="-79"/>
              </a:rPr>
              <a:t>פדיון ימי חופשה ואי-תחרות - שאינם נחשבים כמענק פרישה.</a:t>
            </a:r>
          </a:p>
          <a:p>
            <a:pPr algn="r"/>
            <a:endParaRPr lang="he-IL" sz="2400" dirty="0">
              <a:latin typeface="Almoni Tzar ML v5 AAA" panose="00000506000000000000" pitchFamily="50" charset="-79"/>
              <a:cs typeface="Almoni Tzar ML v5 AAA" panose="00000506000000000000" pitchFamily="50" charset="-79"/>
            </a:endParaRPr>
          </a:p>
          <a:p>
            <a:pPr algn="r"/>
            <a:r>
              <a:rPr lang="he-IL" sz="2400" b="1" dirty="0">
                <a:solidFill>
                  <a:srgbClr val="991737"/>
                </a:solidFill>
                <a:latin typeface="Almoni Tzar ML v5 AAA" panose="00000506000000000000" pitchFamily="50" charset="-79"/>
                <a:cs typeface="Almoni Tzar ML v5 AAA" panose="00000506000000000000" pitchFamily="50" charset="-79"/>
              </a:rPr>
              <a:t>כל סיום עבודה מהווה אירוע מס שבמסגרתו המעסיק מדווח לרשויות המס</a:t>
            </a:r>
            <a:r>
              <a:rPr lang="he-IL" sz="2400" dirty="0">
                <a:latin typeface="Almoni Tzar ML v5 AAA" panose="00000506000000000000" pitchFamily="50" charset="-79"/>
                <a:cs typeface="Almoni Tzar ML v5 AAA" panose="00000506000000000000" pitchFamily="50" charset="-79"/>
              </a:rPr>
              <a:t>, באמצעות טופס 161 החדש, מהם מענקי הפרישה העומדים לזכות העובד מכל המקורות ועל העובד למלא את חלק ב בטופס בהתאם לבחירותיו. </a:t>
            </a:r>
          </a:p>
        </p:txBody>
      </p:sp>
      <p:pic>
        <p:nvPicPr>
          <p:cNvPr id="5" name="תמונה 4">
            <a:extLst>
              <a:ext uri="{FF2B5EF4-FFF2-40B4-BE49-F238E27FC236}">
                <a16:creationId xmlns:a16="http://schemas.microsoft.com/office/drawing/2014/main" id="{04772F27-1BC4-D857-554D-64825A5A4B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Tree>
    <p:extLst>
      <p:ext uri="{BB962C8B-B14F-4D97-AF65-F5344CB8AC3E}">
        <p14:creationId xmlns:p14="http://schemas.microsoft.com/office/powerpoint/2010/main" val="198169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893-647C-4E01-3BC6-EFD7038050E9}"/>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DE68005C-7C48-8C49-D9D8-C26371FF8C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8579B9E9-2335-3AAE-009D-894CC05C0BDB}"/>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3</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4F93437B-1543-455D-D603-DF593C8AED97}"/>
              </a:ext>
            </a:extLst>
          </p:cNvPr>
          <p:cNvSpPr txBox="1"/>
          <p:nvPr/>
        </p:nvSpPr>
        <p:spPr>
          <a:xfrm>
            <a:off x="2416629" y="394692"/>
            <a:ext cx="8937171"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אפשרויות לטיפול במענק הפרישה</a:t>
            </a:r>
          </a:p>
        </p:txBody>
      </p:sp>
      <p:pic>
        <p:nvPicPr>
          <p:cNvPr id="3" name="תמונה 2">
            <a:extLst>
              <a:ext uri="{FF2B5EF4-FFF2-40B4-BE49-F238E27FC236}">
                <a16:creationId xmlns:a16="http://schemas.microsoft.com/office/drawing/2014/main" id="{42285B68-C6FC-0054-43B5-85045132C9C2}"/>
              </a:ext>
            </a:extLst>
          </p:cNvPr>
          <p:cNvPicPr>
            <a:picLocks noChangeAspect="1"/>
          </p:cNvPicPr>
          <p:nvPr/>
        </p:nvPicPr>
        <p:blipFill>
          <a:blip r:embed="rId3"/>
          <a:stretch>
            <a:fillRect/>
          </a:stretch>
        </p:blipFill>
        <p:spPr>
          <a:xfrm>
            <a:off x="130232" y="6341978"/>
            <a:ext cx="1176053" cy="397081"/>
          </a:xfrm>
          <a:prstGeom prst="rect">
            <a:avLst/>
          </a:prstGeom>
        </p:spPr>
      </p:pic>
      <p:pic>
        <p:nvPicPr>
          <p:cNvPr id="4" name="תמונה 3">
            <a:extLst>
              <a:ext uri="{FF2B5EF4-FFF2-40B4-BE49-F238E27FC236}">
                <a16:creationId xmlns:a16="http://schemas.microsoft.com/office/drawing/2014/main" id="{31A708F5-A7AE-7397-4B79-6B3D226A93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graphicFrame>
        <p:nvGraphicFramePr>
          <p:cNvPr id="5" name="טבלה 4">
            <a:extLst>
              <a:ext uri="{FF2B5EF4-FFF2-40B4-BE49-F238E27FC236}">
                <a16:creationId xmlns:a16="http://schemas.microsoft.com/office/drawing/2014/main" id="{2B727E7A-FBA2-4762-8B33-2DB54C746892}"/>
              </a:ext>
            </a:extLst>
          </p:cNvPr>
          <p:cNvGraphicFramePr>
            <a:graphicFrameLocks noGrp="1"/>
          </p:cNvGraphicFramePr>
          <p:nvPr>
            <p:extLst>
              <p:ext uri="{D42A27DB-BD31-4B8C-83A1-F6EECF244321}">
                <p14:modId xmlns:p14="http://schemas.microsoft.com/office/powerpoint/2010/main" val="3284541386"/>
              </p:ext>
            </p:extLst>
          </p:nvPr>
        </p:nvGraphicFramePr>
        <p:xfrm>
          <a:off x="1741714" y="1310437"/>
          <a:ext cx="8599714" cy="4842571"/>
        </p:xfrm>
        <a:graphic>
          <a:graphicData uri="http://schemas.openxmlformats.org/drawingml/2006/table">
            <a:tbl>
              <a:tblPr rtl="1"/>
              <a:tblGrid>
                <a:gridCol w="1835452">
                  <a:extLst>
                    <a:ext uri="{9D8B030D-6E8A-4147-A177-3AD203B41FA5}">
                      <a16:colId xmlns:a16="http://schemas.microsoft.com/office/drawing/2014/main" val="2311610486"/>
                    </a:ext>
                  </a:extLst>
                </a:gridCol>
                <a:gridCol w="2241077">
                  <a:extLst>
                    <a:ext uri="{9D8B030D-6E8A-4147-A177-3AD203B41FA5}">
                      <a16:colId xmlns:a16="http://schemas.microsoft.com/office/drawing/2014/main" val="26108121"/>
                    </a:ext>
                  </a:extLst>
                </a:gridCol>
                <a:gridCol w="2241077">
                  <a:extLst>
                    <a:ext uri="{9D8B030D-6E8A-4147-A177-3AD203B41FA5}">
                      <a16:colId xmlns:a16="http://schemas.microsoft.com/office/drawing/2014/main" val="2696730322"/>
                    </a:ext>
                  </a:extLst>
                </a:gridCol>
                <a:gridCol w="2282108">
                  <a:extLst>
                    <a:ext uri="{9D8B030D-6E8A-4147-A177-3AD203B41FA5}">
                      <a16:colId xmlns:a16="http://schemas.microsoft.com/office/drawing/2014/main" val="3540626384"/>
                    </a:ext>
                  </a:extLst>
                </a:gridCol>
              </a:tblGrid>
              <a:tr h="215954">
                <a:tc>
                  <a:txBody>
                    <a:bodyPr/>
                    <a:lstStyle/>
                    <a:p>
                      <a:pPr algn="ctr" rtl="1" fontAlgn="ctr">
                        <a:buNone/>
                      </a:pPr>
                      <a:r>
                        <a:rPr lang="he-IL" sz="1600" b="1" u="sng" dirty="0">
                          <a:effectLst/>
                          <a:latin typeface="Arial" panose="020B0604020202020204" pitchFamily="34" charset="0"/>
                        </a:rPr>
                        <a:t>קריטריון</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600" b="1" u="sng" dirty="0">
                          <a:effectLst/>
                          <a:latin typeface="Arial" panose="020B0604020202020204" pitchFamily="34" charset="0"/>
                        </a:rPr>
                        <a:t>רצף קצבה (א')</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600" b="1" u="sng">
                          <a:effectLst/>
                          <a:latin typeface="Arial" panose="020B0604020202020204" pitchFamily="34" charset="0"/>
                        </a:rPr>
                        <a:t>רצף פיצויים (ב')</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600" b="1" u="sng" dirty="0">
                          <a:effectLst/>
                          <a:latin typeface="Arial" panose="020B0604020202020204" pitchFamily="34" charset="0"/>
                        </a:rPr>
                        <a:t>פדיון מענקי הפרישה (ג')</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48211018"/>
                  </a:ext>
                </a:extLst>
              </a:tr>
              <a:tr h="576271">
                <a:tc>
                  <a:txBody>
                    <a:bodyPr/>
                    <a:lstStyle/>
                    <a:p>
                      <a:pPr algn="ctr" rtl="1" fontAlgn="ctr">
                        <a:buNone/>
                      </a:pPr>
                      <a:r>
                        <a:rPr lang="he-IL" sz="1200" b="1" dirty="0">
                          <a:effectLst/>
                          <a:latin typeface="Arial" panose="020B0604020202020204" pitchFamily="34" charset="0"/>
                        </a:rPr>
                        <a:t>משמעות הבחירה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דחיית ההתחשבנות במס והשארת הכספים בקופה לקבלת קצבה בפרישה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דחיית ההתחשבנות במס מהמעסיק הנוכחי למועד הפרישה מהמעסיק/ים הבא/ים</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מימוש מידי של הפטור ו/או משיכת הכספים בתשלום מס עם סיום העבודה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700308326"/>
                  </a:ext>
                </a:extLst>
              </a:tr>
              <a:tr h="758251">
                <a:tc>
                  <a:txBody>
                    <a:bodyPr/>
                    <a:lstStyle/>
                    <a:p>
                      <a:pPr algn="ctr" rtl="1" fontAlgn="ctr">
                        <a:buNone/>
                      </a:pPr>
                      <a:r>
                        <a:rPr lang="he-IL" sz="1200" b="1" dirty="0">
                          <a:effectLst/>
                          <a:latin typeface="Arial" panose="020B0604020202020204" pitchFamily="34" charset="0"/>
                        </a:rPr>
                        <a:t>מתי מקבלים כסף?</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בגיל פרישה כקצבה חודשית</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כסכום הוני חד-פעמי כאשר מבקשים לבצע התחשבנות במס בעת סיום עבודה אצל המעסיק/ים הבא/ים.</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a:effectLst/>
                          <a:latin typeface="Arial" panose="020B0604020202020204" pitchFamily="34" charset="0"/>
                        </a:rPr>
                        <a:t>מיידי עם סיום העסקה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18070917"/>
                  </a:ext>
                </a:extLst>
              </a:tr>
              <a:tr h="577513">
                <a:tc>
                  <a:txBody>
                    <a:bodyPr/>
                    <a:lstStyle/>
                    <a:p>
                      <a:pPr algn="ctr" rtl="1" fontAlgn="ctr">
                        <a:buNone/>
                      </a:pPr>
                      <a:r>
                        <a:rPr lang="he-IL" sz="1200" b="1">
                          <a:effectLst/>
                          <a:latin typeface="Arial" panose="020B0604020202020204" pitchFamily="34" charset="0"/>
                        </a:rPr>
                        <a:t>מס הכנסה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המס נדחה לעתיד, וישולם בהתאם לגובה קצבת הפרישה לפי המס השולי (לרוב נמוך יותר).</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המס נדחה למועד ההתחשבנות במס בעזיבת העבודה הבאה או אילו שאחריה במידה ובחרתם להמשיך הרצף. </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מס שולי על החלק החייב,  ניתן לממש פטור בהתאם לתקרת הפטור. </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976878656"/>
                  </a:ext>
                </a:extLst>
              </a:tr>
              <a:tr h="940231">
                <a:tc>
                  <a:txBody>
                    <a:bodyPr/>
                    <a:lstStyle/>
                    <a:p>
                      <a:pPr algn="ctr" rtl="1" fontAlgn="ctr">
                        <a:buNone/>
                      </a:pPr>
                      <a:r>
                        <a:rPr lang="he-IL" sz="1200" b="1">
                          <a:effectLst/>
                          <a:latin typeface="Arial" panose="020B0604020202020204" pitchFamily="34" charset="0"/>
                        </a:rPr>
                        <a:t>תקרה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ניתן לייעד את כל כספי הפיצויים הקצבתים </a:t>
                      </a:r>
                      <a:r>
                        <a:rPr lang="he-IL" sz="1200" u="sng" dirty="0">
                          <a:effectLst/>
                          <a:latin typeface="Arial" panose="020B0604020202020204" pitchFamily="34" charset="0"/>
                        </a:rPr>
                        <a:t>הנמצאים </a:t>
                      </a:r>
                      <a:r>
                        <a:rPr lang="he-IL" sz="1200" dirty="0">
                          <a:effectLst/>
                          <a:latin typeface="Arial" panose="020B0604020202020204" pitchFamily="34" charset="0"/>
                        </a:rPr>
                        <a:t>בקופות הגמל. לגבי מענק פרישה נוסף יש לבדוק שלא עולה על תקרת ההפקדה לפיצויים, אחרת ייזקף שווי מס.</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קיימת תקרה לרצף פיצויים שיש לחשב, סכומים מעבר לתקרה יחויבו במס . </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קיימת תקרת פטור של עד 13,750 ₪ לכל שנת עבודה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711024169"/>
                  </a:ext>
                </a:extLst>
              </a:tr>
              <a:tr h="758251">
                <a:tc>
                  <a:txBody>
                    <a:bodyPr/>
                    <a:lstStyle/>
                    <a:p>
                      <a:pPr algn="ctr" rtl="1" fontAlgn="ctr">
                        <a:buNone/>
                      </a:pPr>
                      <a:r>
                        <a:rPr lang="he-IL" sz="1200" b="1">
                          <a:effectLst/>
                          <a:latin typeface="Arial" panose="020B0604020202020204" pitchFamily="34" charset="0"/>
                        </a:rPr>
                        <a:t>השפעה על הקצבה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מגדיל את הקצבה העתידית</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אינו פוגע בקצבה, לרוב מדובר בסכומים הוניים ולא קצבתים. </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פדיון של כספי הפיצויים הקיימים בקופות מקטין את הקצבה ופוגע בפטור החודשי על הקצבה העתידית בגיל הפרישה.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91621150"/>
                  </a:ext>
                </a:extLst>
              </a:tr>
              <a:tr h="758251">
                <a:tc>
                  <a:txBody>
                    <a:bodyPr/>
                    <a:lstStyle/>
                    <a:p>
                      <a:pPr algn="ctr" rtl="1" fontAlgn="ctr">
                        <a:buNone/>
                      </a:pPr>
                      <a:r>
                        <a:rPr lang="he-IL" sz="1200" b="1" dirty="0">
                          <a:effectLst/>
                          <a:latin typeface="Arial" panose="020B0604020202020204" pitchFamily="34" charset="0"/>
                        </a:rPr>
                        <a:t>מומלץ כאשר...</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רוצים לשמור על גובה הקצבה העתידית בגיל הפרישה.</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רוצים לדחות את ההתחשבנות במס, לשמור רציפות ותק וזכויות, ומקווים שבעתיד בחישוב המס הפטור על הפיצויים יגדל והמס השולי יקטן.</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1" fontAlgn="ctr">
                        <a:buNone/>
                      </a:pPr>
                      <a:r>
                        <a:rPr lang="he-IL" sz="1200" dirty="0">
                          <a:effectLst/>
                          <a:latin typeface="Arial" panose="020B0604020202020204" pitchFamily="34" charset="0"/>
                        </a:rPr>
                        <a:t>צריכים נזילות מיידית</a:t>
                      </a:r>
                    </a:p>
                  </a:txBody>
                  <a:tcPr marL="22860" marR="22860" marT="15240" marB="1524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591221103"/>
                  </a:ext>
                </a:extLst>
              </a:tr>
            </a:tbl>
          </a:graphicData>
        </a:graphic>
      </p:graphicFrame>
    </p:spTree>
    <p:extLst>
      <p:ext uri="{BB962C8B-B14F-4D97-AF65-F5344CB8AC3E}">
        <p14:creationId xmlns:p14="http://schemas.microsoft.com/office/powerpoint/2010/main" val="308331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2FC07-7D5F-E528-6783-EC8431A6960D}"/>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4F8A1CEF-712A-BFDB-D7D0-12B4797E33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B0BBDD17-D17A-437A-2FCB-19FD9D5D32C6}"/>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4</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96FAD3EB-245E-ABE4-90B6-2EBECC57B42F}"/>
              </a:ext>
            </a:extLst>
          </p:cNvPr>
          <p:cNvSpPr txBox="1"/>
          <p:nvPr/>
        </p:nvSpPr>
        <p:spPr>
          <a:xfrm>
            <a:off x="1808703" y="394692"/>
            <a:ext cx="9545097" cy="830997"/>
          </a:xfrm>
          <a:prstGeom prst="rect">
            <a:avLst/>
          </a:prstGeom>
          <a:noFill/>
        </p:spPr>
        <p:txBody>
          <a:bodyPr wrap="square" rtlCol="1">
            <a:spAutoFit/>
          </a:bodyPr>
          <a:lstStyle/>
          <a:p>
            <a:pPr algn="r" rtl="1"/>
            <a:r>
              <a:rPr lang="he-IL" sz="4800" b="1" dirty="0">
                <a:solidFill>
                  <a:srgbClr val="991737"/>
                </a:solidFill>
                <a:latin typeface="Almoni Tzar ML v5 AAA" panose="00000506000000000000" pitchFamily="50" charset="-79"/>
                <a:cs typeface="Almoni Tzar ML v5 AAA" panose="00000506000000000000" pitchFamily="50" charset="-79"/>
              </a:rPr>
              <a:t>נתוני הבסיס לעוזב </a:t>
            </a:r>
            <a:r>
              <a:rPr lang="en-US" sz="4800" b="1" dirty="0">
                <a:solidFill>
                  <a:srgbClr val="991737"/>
                </a:solidFill>
                <a:latin typeface="Almoni Tzar ML v5 AAA" panose="00000506000000000000" pitchFamily="50" charset="-79"/>
                <a:cs typeface="Almoni Tzar ML v5 AAA" panose="00000506000000000000" pitchFamily="50" charset="-79"/>
              </a:rPr>
              <a:t>AMDOCS</a:t>
            </a:r>
            <a:r>
              <a:rPr lang="he-IL" sz="4800" b="1" dirty="0">
                <a:solidFill>
                  <a:srgbClr val="991737"/>
                </a:solidFill>
                <a:latin typeface="Almoni Tzar ML v5 AAA" panose="00000506000000000000" pitchFamily="50" charset="-79"/>
                <a:cs typeface="Almoni Tzar ML v5 AAA" panose="00000506000000000000" pitchFamily="50" charset="-79"/>
              </a:rPr>
              <a:t>-</a:t>
            </a:r>
            <a:r>
              <a:rPr lang="en-US" sz="4800" b="1" dirty="0">
                <a:solidFill>
                  <a:srgbClr val="991737"/>
                </a:solidFill>
                <a:latin typeface="Almoni Tzar ML v5 AAA" panose="00000506000000000000" pitchFamily="50" charset="-79"/>
                <a:cs typeface="Almoni Tzar ML v5 AAA" panose="00000506000000000000" pitchFamily="50" charset="-79"/>
              </a:rPr>
              <a:t> case study </a:t>
            </a:r>
            <a:r>
              <a:rPr lang="he-IL" sz="4800" b="1" dirty="0">
                <a:solidFill>
                  <a:srgbClr val="991737"/>
                </a:solidFill>
                <a:latin typeface="Almoni Tzar ML v5 AAA" panose="00000506000000000000" pitchFamily="50" charset="-79"/>
                <a:cs typeface="Almoni Tzar ML v5 AAA" panose="00000506000000000000" pitchFamily="50" charset="-79"/>
              </a:rPr>
              <a:t>  </a:t>
            </a:r>
          </a:p>
        </p:txBody>
      </p:sp>
      <p:pic>
        <p:nvPicPr>
          <p:cNvPr id="3" name="תמונה 2">
            <a:extLst>
              <a:ext uri="{FF2B5EF4-FFF2-40B4-BE49-F238E27FC236}">
                <a16:creationId xmlns:a16="http://schemas.microsoft.com/office/drawing/2014/main" id="{3B62FBD8-FBEE-BD69-5F44-E05181CD5EEF}"/>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79CC8848-6E60-CC02-DDE0-D904760FC727}"/>
              </a:ext>
            </a:extLst>
          </p:cNvPr>
          <p:cNvSpPr txBox="1"/>
          <p:nvPr/>
        </p:nvSpPr>
        <p:spPr>
          <a:xfrm>
            <a:off x="642257" y="1171332"/>
            <a:ext cx="10711543" cy="3046988"/>
          </a:xfrm>
          <a:prstGeom prst="rect">
            <a:avLst/>
          </a:prstGeom>
          <a:noFill/>
        </p:spPr>
        <p:txBody>
          <a:bodyPr wrap="square" rtlCol="1">
            <a:spAutoFit/>
          </a:bodyPr>
          <a:lstStyle/>
          <a:p>
            <a:pPr algn="r"/>
            <a:r>
              <a:rPr lang="he-IL" sz="2400" dirty="0">
                <a:latin typeface="Almoni Tzar ML v5 AAA" panose="00000506000000000000" pitchFamily="50" charset="-79"/>
                <a:cs typeface="Almoni Tzar ML v5 AAA" panose="00000506000000000000" pitchFamily="50" charset="-79"/>
              </a:rPr>
              <a:t>שכר חבות פיצויים- 40,000 ש"ח</a:t>
            </a:r>
          </a:p>
          <a:p>
            <a:pPr algn="r"/>
            <a:r>
              <a:rPr lang="he-IL" sz="2400" dirty="0">
                <a:latin typeface="Almoni Tzar ML v5 AAA" panose="00000506000000000000" pitchFamily="50" charset="-79"/>
                <a:cs typeface="Almoni Tzar ML v5 AAA" panose="00000506000000000000" pitchFamily="50" charset="-79"/>
              </a:rPr>
              <a:t>ותק בחברה- 40 שנים.</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פיצויים בקרן הפנסיה החדשה (עולה על חבות הפיצויים של המעסיק) - 1,795,635  ש"ח</a:t>
            </a:r>
          </a:p>
          <a:p>
            <a:pPr algn="r"/>
            <a:r>
              <a:rPr lang="he-IL" sz="2400" dirty="0">
                <a:latin typeface="Almoni Tzar ML v5 AAA" panose="00000506000000000000" pitchFamily="50" charset="-79"/>
                <a:cs typeface="Almoni Tzar ML v5 AAA" panose="00000506000000000000" pitchFamily="50" charset="-79"/>
              </a:rPr>
              <a:t>מענק פרישה מוגדל- 600,000 ש"ח</a:t>
            </a:r>
            <a:br>
              <a:rPr lang="en-US" sz="2400" dirty="0">
                <a:latin typeface="Almoni Tzar ML v5 AAA" panose="00000506000000000000" pitchFamily="50" charset="-79"/>
                <a:cs typeface="Almoni Tzar ML v5 AAA" panose="00000506000000000000" pitchFamily="50" charset="-79"/>
              </a:rPr>
            </a:br>
            <a:endParaRPr lang="en-US" sz="2400" dirty="0">
              <a:latin typeface="Almoni Tzar ML v5 AAA" panose="00000506000000000000" pitchFamily="50" charset="-79"/>
              <a:cs typeface="Almoni Tzar ML v5 AAA" panose="00000506000000000000" pitchFamily="50" charset="-79"/>
            </a:endParaRPr>
          </a:p>
          <a:p>
            <a:pPr algn="r"/>
            <a:r>
              <a:rPr lang="he-IL" sz="2400" dirty="0">
                <a:latin typeface="Almoni Tzar ML v5 AAA" panose="00000506000000000000" pitchFamily="50" charset="-79"/>
                <a:cs typeface="Almoni Tzar ML v5 AAA" panose="00000506000000000000" pitchFamily="50" charset="-79"/>
              </a:rPr>
              <a:t>סה"כ מענקי פרישה: ≈ 2,395,635 ₪ ברוטו</a:t>
            </a:r>
          </a:p>
          <a:p>
            <a:pPr algn="r"/>
            <a:endParaRPr lang="he-IL" sz="2400" dirty="0">
              <a:latin typeface="Almoni Tzar ML v5 AAA" panose="00000506000000000000" pitchFamily="50" charset="-79"/>
              <a:cs typeface="Almoni Tzar ML v5 AAA" panose="00000506000000000000" pitchFamily="50" charset="-79"/>
            </a:endParaRPr>
          </a:p>
          <a:p>
            <a:pPr algn="r"/>
            <a:r>
              <a:rPr lang="he-IL" sz="2400" dirty="0">
                <a:latin typeface="Almoni Tzar ML v5 AAA" panose="00000506000000000000" pitchFamily="50" charset="-79"/>
                <a:cs typeface="Almoni Tzar ML v5 AAA" panose="00000506000000000000" pitchFamily="50" charset="-79"/>
              </a:rPr>
              <a:t>⚠️ כל ההחלטות שתקבלו בשבועות הקרובים ישפיעו על גובה המס שתשלמו עכשיו ובעת פרישה. אל תחליטו לבד.</a:t>
            </a:r>
          </a:p>
        </p:txBody>
      </p:sp>
      <p:pic>
        <p:nvPicPr>
          <p:cNvPr id="5" name="תמונה 4">
            <a:extLst>
              <a:ext uri="{FF2B5EF4-FFF2-40B4-BE49-F238E27FC236}">
                <a16:creationId xmlns:a16="http://schemas.microsoft.com/office/drawing/2014/main" id="{D4FC38B4-2019-1640-A598-A02E4D493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
        <p:nvSpPr>
          <p:cNvPr id="6" name="משולש שווה-שוקיים 5">
            <a:extLst>
              <a:ext uri="{FF2B5EF4-FFF2-40B4-BE49-F238E27FC236}">
                <a16:creationId xmlns:a16="http://schemas.microsoft.com/office/drawing/2014/main" id="{0FC75776-6346-AE14-65AA-386E57BF715E}"/>
              </a:ext>
            </a:extLst>
          </p:cNvPr>
          <p:cNvSpPr/>
          <p:nvPr/>
        </p:nvSpPr>
        <p:spPr>
          <a:xfrm>
            <a:off x="5706032" y="6571622"/>
            <a:ext cx="281354" cy="1775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402484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B72582-598D-CEC1-60A5-E415B4EF5817}"/>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B9514377-6602-6E08-B228-DEB3F1EB26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D4800CBB-9EF7-A379-3F0A-10BCFB6442D7}"/>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5</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E2537A82-C898-7195-B7C6-5B2A225FE622}"/>
              </a:ext>
            </a:extLst>
          </p:cNvPr>
          <p:cNvSpPr txBox="1"/>
          <p:nvPr/>
        </p:nvSpPr>
        <p:spPr>
          <a:xfrm>
            <a:off x="1734347" y="340335"/>
            <a:ext cx="9753600" cy="830997"/>
          </a:xfrm>
          <a:prstGeom prst="rect">
            <a:avLst/>
          </a:prstGeom>
          <a:noFill/>
        </p:spPr>
        <p:txBody>
          <a:bodyPr wrap="square" rtlCol="1">
            <a:spAutoFit/>
          </a:bodyPr>
          <a:lstStyle/>
          <a:p>
            <a:pPr algn="r" rtl="1"/>
            <a:r>
              <a:rPr lang="he-IL" sz="4800" b="1" dirty="0">
                <a:solidFill>
                  <a:srgbClr val="991737"/>
                </a:solidFill>
                <a:latin typeface="Almoni Tzar ML v5 AAA" panose="00000506000000000000" pitchFamily="50" charset="-79"/>
                <a:cs typeface="Almoni Tzar ML v5 AAA" panose="00000506000000000000" pitchFamily="50" charset="-79"/>
              </a:rPr>
              <a:t>דוגמה לאפשרות העומדת בפני הפורש ב </a:t>
            </a:r>
            <a:r>
              <a:rPr lang="en-US" sz="4800" b="1" dirty="0">
                <a:solidFill>
                  <a:srgbClr val="991737"/>
                </a:solidFill>
                <a:latin typeface="Almoni Tzar ML v5 AAA" panose="00000506000000000000" pitchFamily="50" charset="-79"/>
                <a:cs typeface="Almoni Tzar ML v5 AAA" panose="00000506000000000000" pitchFamily="50" charset="-79"/>
              </a:rPr>
              <a:t>case study</a:t>
            </a:r>
            <a:r>
              <a:rPr lang="he-IL" sz="4800" b="1" dirty="0">
                <a:solidFill>
                  <a:srgbClr val="991737"/>
                </a:solidFill>
                <a:latin typeface="Almoni Tzar ML v5 AAA" panose="00000506000000000000" pitchFamily="50" charset="-79"/>
                <a:cs typeface="Almoni Tzar ML v5 AAA" panose="00000506000000000000" pitchFamily="50" charset="-79"/>
              </a:rPr>
              <a:t> </a:t>
            </a:r>
            <a:endParaRPr lang="he-IL" sz="4800" dirty="0"/>
          </a:p>
        </p:txBody>
      </p:sp>
      <p:pic>
        <p:nvPicPr>
          <p:cNvPr id="3" name="תמונה 2">
            <a:extLst>
              <a:ext uri="{FF2B5EF4-FFF2-40B4-BE49-F238E27FC236}">
                <a16:creationId xmlns:a16="http://schemas.microsoft.com/office/drawing/2014/main" id="{D6DBD0E1-57B0-8444-4E83-88B45C1E30CE}"/>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4FFF50F3-6ED7-EE08-BD52-75C71125C333}"/>
              </a:ext>
            </a:extLst>
          </p:cNvPr>
          <p:cNvSpPr txBox="1"/>
          <p:nvPr/>
        </p:nvSpPr>
        <p:spPr>
          <a:xfrm>
            <a:off x="642257" y="1171332"/>
            <a:ext cx="10711543" cy="5262979"/>
          </a:xfrm>
          <a:prstGeom prst="rect">
            <a:avLst/>
          </a:prstGeom>
          <a:noFill/>
        </p:spPr>
        <p:txBody>
          <a:bodyPr wrap="square" rtlCol="1">
            <a:spAutoFit/>
          </a:bodyPr>
          <a:lstStyle/>
          <a:p>
            <a:pPr lvl="1" algn="r"/>
            <a:r>
              <a:rPr lang="he-IL" sz="2400" b="1" u="sng" dirty="0">
                <a:latin typeface="Almoni Tzar ML v5 AAA" panose="00000506000000000000" pitchFamily="50" charset="-79"/>
                <a:cs typeface="Almoni Tzar ML v5 AAA" panose="00000506000000000000" pitchFamily="50" charset="-79"/>
              </a:rPr>
              <a:t>בחירות העובד: </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יעוד כספי הפיצויים </a:t>
            </a:r>
            <a:r>
              <a:rPr lang="he-IL" sz="2400" u="sng" dirty="0">
                <a:latin typeface="Almoni Tzar ML v5 AAA" panose="00000506000000000000" pitchFamily="50" charset="-79"/>
                <a:cs typeface="Almoni Tzar ML v5 AAA" panose="00000506000000000000" pitchFamily="50" charset="-79"/>
              </a:rPr>
              <a:t>שבקרן הפנסיה </a:t>
            </a:r>
            <a:r>
              <a:rPr lang="he-IL" sz="2400" dirty="0">
                <a:latin typeface="Almoni Tzar ML v5 AAA" panose="00000506000000000000" pitchFamily="50" charset="-79"/>
                <a:cs typeface="Almoni Tzar ML v5 AAA" panose="00000506000000000000" pitchFamily="50" charset="-79"/>
              </a:rPr>
              <a:t>לרצף קצבה.</a:t>
            </a:r>
          </a:p>
          <a:p>
            <a:pPr lvl="1" algn="r"/>
            <a:endParaRPr lang="he-IL" sz="2400" dirty="0">
              <a:latin typeface="Almoni Tzar ML v5 AAA" panose="00000506000000000000" pitchFamily="50" charset="-79"/>
              <a:cs typeface="Almoni Tzar ML v5 AAA" panose="00000506000000000000" pitchFamily="50" charset="-79"/>
            </a:endParaRPr>
          </a:p>
          <a:p>
            <a:pPr lvl="1" algn="r"/>
            <a:r>
              <a:rPr lang="he-IL" sz="2400" b="1" u="sng" dirty="0">
                <a:latin typeface="Almoni Tzar ML v5 AAA" panose="00000506000000000000" pitchFamily="50" charset="-79"/>
                <a:cs typeface="Almoni Tzar ML v5 AAA" panose="00000506000000000000" pitchFamily="50" charset="-79"/>
              </a:rPr>
              <a:t>המשמעות: </a:t>
            </a:r>
            <a:r>
              <a:rPr lang="he-IL" sz="2400" dirty="0">
                <a:latin typeface="Almoni Tzar ML v5 AAA" panose="00000506000000000000" pitchFamily="50" charset="-79"/>
                <a:cs typeface="Almoni Tzar ML v5 AAA" panose="00000506000000000000" pitchFamily="50" charset="-79"/>
              </a:rPr>
              <a:t>השארת כספי הפיצויים בקופה לקצבה, דחיית ההתחשבנות במס למועד קבלת הקצבה בפרישה.</a:t>
            </a:r>
          </a:p>
          <a:p>
            <a:pPr lvl="1" algn="r"/>
            <a:r>
              <a:rPr lang="he-IL" sz="2400" dirty="0">
                <a:latin typeface="Almoni Tzar ML v5 AAA" panose="00000506000000000000" pitchFamily="50" charset="-79"/>
                <a:cs typeface="Almoni Tzar ML v5 AAA" panose="00000506000000000000" pitchFamily="50" charset="-79"/>
              </a:rPr>
              <a:t>המס שישולם בעתיד (אם בכלל) יגבה בהתאם למס השולי שיחול על קצבתכם העתידית.</a:t>
            </a:r>
          </a:p>
          <a:p>
            <a:pPr lvl="1" algn="r"/>
            <a:endParaRPr lang="he-IL" sz="2400" dirty="0">
              <a:latin typeface="Almoni Tzar ML v5 AAA" panose="00000506000000000000" pitchFamily="50" charset="-79"/>
              <a:cs typeface="Almoni Tzar ML v5 AAA" panose="00000506000000000000" pitchFamily="50" charset="-79"/>
            </a:endParaRPr>
          </a:p>
          <a:p>
            <a:pPr lvl="1" algn="r"/>
            <a:r>
              <a:rPr lang="he-IL" sz="2400" b="1" dirty="0">
                <a:latin typeface="Almoni Tzar ML v5 AAA" panose="00000506000000000000" pitchFamily="50" charset="-79"/>
                <a:cs typeface="Almoni Tzar ML v5 AAA" panose="00000506000000000000" pitchFamily="50" charset="-79"/>
              </a:rPr>
              <a:t>מתאים במיוחד ל:</a:t>
            </a:r>
          </a:p>
          <a:p>
            <a:pPr lvl="1" algn="r"/>
            <a:r>
              <a:rPr lang="he-IL" sz="2400" dirty="0">
                <a:latin typeface="Almoni Tzar ML v5 AAA" panose="00000506000000000000" pitchFamily="50" charset="-79"/>
                <a:cs typeface="Almoni Tzar ML v5 AAA" panose="00000506000000000000" pitchFamily="50" charset="-79"/>
              </a:rPr>
              <a:t>מי שרוצה להגדיל את קצבת הזקנה ולא מתכוון למשוך את הפיצויים כסכום חד-פעמי.</a:t>
            </a:r>
          </a:p>
          <a:p>
            <a:pPr lvl="1" algn="r"/>
            <a:r>
              <a:rPr lang="he-IL" sz="2400" dirty="0">
                <a:latin typeface="Almoni Tzar ML v5 AAA" panose="00000506000000000000" pitchFamily="50" charset="-79"/>
                <a:cs typeface="Almoni Tzar ML v5 AAA" panose="00000506000000000000" pitchFamily="50" charset="-79"/>
              </a:rPr>
              <a:t>מי שיש לו פיצויים חייבים במס ומעדיף לדחות את המס לעתיד במקום לשלם היום.</a:t>
            </a:r>
          </a:p>
          <a:p>
            <a:pPr lvl="1" algn="r"/>
            <a:r>
              <a:rPr lang="he-IL" sz="2400" b="1" dirty="0">
                <a:latin typeface="Almoni Tzar ML v5 AAA" panose="00000506000000000000" pitchFamily="50" charset="-79"/>
                <a:cs typeface="Almoni Tzar ML v5 AAA" panose="00000506000000000000" pitchFamily="50" charset="-79"/>
              </a:rPr>
              <a:t>נקודות מפתח:</a:t>
            </a:r>
          </a:p>
          <a:p>
            <a:pPr lvl="1" algn="r"/>
            <a:r>
              <a:rPr lang="he-IL" sz="2400" dirty="0">
                <a:latin typeface="Almoni Tzar ML v5 AAA" panose="00000506000000000000" pitchFamily="50" charset="-79"/>
                <a:cs typeface="Almoni Tzar ML v5 AAA" panose="00000506000000000000" pitchFamily="50" charset="-79"/>
              </a:rPr>
              <a:t>ניתן לייעד לרצף קצבה כספים קצבתים בלבד (הפקדות שוטפות והשלמות עד לתקרה לקופת גמל).</a:t>
            </a:r>
          </a:p>
          <a:p>
            <a:pPr lvl="1" algn="r"/>
            <a:r>
              <a:rPr lang="he-IL" sz="2400" dirty="0">
                <a:latin typeface="Almoni Tzar ML v5 AAA" panose="00000506000000000000" pitchFamily="50" charset="-79"/>
                <a:cs typeface="Almoni Tzar ML v5 AAA" panose="00000506000000000000" pitchFamily="50" charset="-79"/>
              </a:rPr>
              <a:t>לא ניתן לייעד לקצבה: מענק במזומן מהמעסיק, כספים הוניים שנצברו בקופות ו/או מענק שנים עודפות.</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ניתן להתחרט מרצף קצבה בכל עת , בניצול יתרת הפטור במידה וקיימת היתר יחויב במס שולי בעת החרטה. </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חזרה מרצף קצבה חלה על כל הכספים שיועדו מאותו מעסיק. </a:t>
            </a:r>
          </a:p>
        </p:txBody>
      </p:sp>
      <p:pic>
        <p:nvPicPr>
          <p:cNvPr id="5" name="תמונה 4">
            <a:extLst>
              <a:ext uri="{FF2B5EF4-FFF2-40B4-BE49-F238E27FC236}">
                <a16:creationId xmlns:a16="http://schemas.microsoft.com/office/drawing/2014/main" id="{7C879FE9-ED02-5244-78F1-B114EB1DBD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Tree>
    <p:extLst>
      <p:ext uri="{BB962C8B-B14F-4D97-AF65-F5344CB8AC3E}">
        <p14:creationId xmlns:p14="http://schemas.microsoft.com/office/powerpoint/2010/main" val="300010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9493-FF59-1B1B-8238-4C9FEB3D1DA9}"/>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8D55E041-44E0-FC56-AD69-8DFA0122CB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F33E5C53-8F0C-C0DF-0799-7893BBCCAC88}"/>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6</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03E2DF5D-398C-4EF5-FA1C-577754B9E1D2}"/>
              </a:ext>
            </a:extLst>
          </p:cNvPr>
          <p:cNvSpPr txBox="1"/>
          <p:nvPr/>
        </p:nvSpPr>
        <p:spPr>
          <a:xfrm>
            <a:off x="1129553" y="394692"/>
            <a:ext cx="10358394"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מה לגבי המענק  המוגדל  בסך 600,000 ₪ שישולם בנוסף?</a:t>
            </a:r>
            <a:endParaRPr lang="he-IL" sz="4800" dirty="0"/>
          </a:p>
        </p:txBody>
      </p:sp>
      <p:pic>
        <p:nvPicPr>
          <p:cNvPr id="3" name="תמונה 2">
            <a:extLst>
              <a:ext uri="{FF2B5EF4-FFF2-40B4-BE49-F238E27FC236}">
                <a16:creationId xmlns:a16="http://schemas.microsoft.com/office/drawing/2014/main" id="{20AE1C15-29ED-FB21-2100-2CC229A3C865}"/>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82729718-3812-BE04-9DE7-A2A0C6E8A3F0}"/>
              </a:ext>
            </a:extLst>
          </p:cNvPr>
          <p:cNvSpPr txBox="1"/>
          <p:nvPr/>
        </p:nvSpPr>
        <p:spPr>
          <a:xfrm>
            <a:off x="642257" y="1171332"/>
            <a:ext cx="10711543" cy="5632311"/>
          </a:xfrm>
          <a:prstGeom prst="rect">
            <a:avLst/>
          </a:prstGeom>
          <a:noFill/>
        </p:spPr>
        <p:txBody>
          <a:bodyPr wrap="square" rtlCol="1">
            <a:spAutoFit/>
          </a:bodyPr>
          <a:lstStyle/>
          <a:p>
            <a:pPr algn="r" rtl="1"/>
            <a:r>
              <a:rPr lang="he-IL" sz="2400" b="1" u="sng" dirty="0">
                <a:latin typeface="Almoni Tzar ML v5 AAA" panose="00000506000000000000" pitchFamily="50" charset="-79"/>
                <a:cs typeface="Almoni Tzar ML v5 AAA" panose="00000506000000000000" pitchFamily="50" charset="-79"/>
              </a:rPr>
              <a:t>אפשרות א: משיכת כספי המענק בניצול הפטור</a:t>
            </a:r>
            <a:br>
              <a:rPr lang="en-US" sz="2400" b="1" u="sng"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גובה הפטור (סעיף 9(7א), 2026): תקרת השכר לפטור = 13,750 ₪ או 150% משכר העובד — הנמוך מבניהם. </a:t>
            </a:r>
            <a:br>
              <a:rPr lang="en-US" sz="2400" dirty="0">
                <a:latin typeface="Almoni Tzar ML v5 AAA" panose="00000506000000000000" pitchFamily="50" charset="-79"/>
                <a:cs typeface="Almoni Tzar ML v5 AAA" panose="00000506000000000000" pitchFamily="50" charset="-79"/>
              </a:rPr>
            </a:br>
            <a:br>
              <a:rPr lang="en-US" sz="2400" dirty="0">
                <a:latin typeface="Almoni Tzar ML v5 AAA" panose="00000506000000000000" pitchFamily="50" charset="-79"/>
                <a:cs typeface="Almoni Tzar ML v5 AAA" panose="00000506000000000000" pitchFamily="50" charset="-79"/>
              </a:rPr>
            </a:br>
            <a:r>
              <a:rPr lang="he-IL" sz="2400" b="1" dirty="0">
                <a:latin typeface="Almoni Tzar ML v5 AAA" panose="00000506000000000000" pitchFamily="50" charset="-79"/>
                <a:cs typeface="Almoni Tzar ML v5 AAA" panose="00000506000000000000" pitchFamily="50" charset="-79"/>
              </a:rPr>
              <a:t>המענק הפטור = תקרת הפטור × שנות העבודה.</a:t>
            </a:r>
          </a:p>
          <a:p>
            <a:pPr algn="r" rtl="1"/>
            <a:endParaRPr lang="he-IL" sz="2400" dirty="0">
              <a:latin typeface="Almoni Tzar ML v5 AAA" panose="00000506000000000000" pitchFamily="50" charset="-79"/>
              <a:cs typeface="Almoni Tzar ML v5 AAA" panose="00000506000000000000" pitchFamily="50" charset="-79"/>
            </a:endParaRPr>
          </a:p>
          <a:p>
            <a:pPr algn="r" rtl="1"/>
            <a:r>
              <a:rPr lang="he-IL" sz="2400" u="sng" dirty="0">
                <a:latin typeface="Almoni Tzar ML v5 AAA" panose="00000506000000000000" pitchFamily="50" charset="-79"/>
                <a:cs typeface="Almoni Tzar ML v5 AAA" panose="00000506000000000000" pitchFamily="50" charset="-79"/>
              </a:rPr>
              <a:t>סכום המענק הפטור: </a:t>
            </a:r>
            <a:r>
              <a:rPr lang="he-IL" sz="2400" dirty="0">
                <a:latin typeface="Almoni Tzar ML v5 AAA" panose="00000506000000000000" pitchFamily="50" charset="-79"/>
                <a:cs typeface="Almoni Tzar ML v5 AAA" panose="00000506000000000000" pitchFamily="50" charset="-79"/>
              </a:rPr>
              <a:t>550,000= 13,750 × 40 (תקרת הפטור </a:t>
            </a:r>
            <a:r>
              <a:rPr lang="en-US" sz="2400" dirty="0">
                <a:latin typeface="Almoni Tzar ML v5 AAA" panose="00000506000000000000" pitchFamily="50" charset="-79"/>
                <a:cs typeface="Almoni Tzar ML v5 AAA" panose="00000506000000000000" pitchFamily="50" charset="-79"/>
              </a:rPr>
              <a:t>X</a:t>
            </a:r>
            <a:r>
              <a:rPr lang="he-IL" sz="2400" dirty="0">
                <a:latin typeface="Almoni Tzar ML v5 AAA" panose="00000506000000000000" pitchFamily="50" charset="-79"/>
                <a:cs typeface="Almoni Tzar ML v5 AAA" panose="00000506000000000000" pitchFamily="50" charset="-79"/>
              </a:rPr>
              <a:t> שנות ותק).</a:t>
            </a:r>
            <a:br>
              <a:rPr lang="en-US" sz="2400" dirty="0">
                <a:latin typeface="Almoni Tzar ML v5 AAA" panose="00000506000000000000" pitchFamily="50" charset="-79"/>
                <a:cs typeface="Almoni Tzar ML v5 AAA" panose="00000506000000000000" pitchFamily="50" charset="-79"/>
              </a:rPr>
            </a:br>
            <a:br>
              <a:rPr lang="en-US" sz="2400" dirty="0">
                <a:highlight>
                  <a:srgbClr val="FFFF00"/>
                </a:highlight>
                <a:latin typeface="Almoni Tzar ML v5 AAA" panose="00000506000000000000" pitchFamily="50" charset="-79"/>
                <a:cs typeface="Almoni Tzar ML v5 AAA" panose="00000506000000000000" pitchFamily="50" charset="-79"/>
              </a:rPr>
            </a:br>
            <a:r>
              <a:rPr lang="he-IL" sz="2400" u="sng" dirty="0">
                <a:latin typeface="Almoni Tzar ML v5 AAA" panose="00000506000000000000" pitchFamily="50" charset="-79"/>
                <a:cs typeface="Almoni Tzar ML v5 AAA" panose="00000506000000000000" pitchFamily="50" charset="-79"/>
              </a:rPr>
              <a:t>סכום המענק החייב במס: </a:t>
            </a:r>
            <a:r>
              <a:rPr lang="he-IL" sz="2400" dirty="0">
                <a:latin typeface="Almoni Tzar ML v5 AAA" panose="00000506000000000000" pitchFamily="50" charset="-79"/>
                <a:cs typeface="Almoni Tzar ML v5 AAA" panose="00000506000000000000" pitchFamily="50" charset="-79"/>
              </a:rPr>
              <a:t>50,000 ₪. ( חשוב לבדוק כדאיות לפריסת מס קדימה). </a:t>
            </a:r>
          </a:p>
          <a:p>
            <a:pPr algn="r" rtl="1"/>
            <a:r>
              <a:rPr lang="he-IL" sz="2400" b="1" dirty="0">
                <a:latin typeface="Almoni Tzar ML v5 AAA" panose="00000506000000000000" pitchFamily="50" charset="-79"/>
                <a:cs typeface="Almoni Tzar ML v5 AAA" panose="00000506000000000000" pitchFamily="50" charset="-79"/>
              </a:rPr>
              <a:t>שימו לב :</a:t>
            </a:r>
            <a:br>
              <a:rPr lang="en-US" sz="2400" b="1" dirty="0">
                <a:latin typeface="Almoni Tzar ML v5 AAA" panose="00000506000000000000" pitchFamily="50" charset="-79"/>
                <a:cs typeface="Almoni Tzar ML v5 AAA" panose="00000506000000000000" pitchFamily="50" charset="-79"/>
              </a:rPr>
            </a:br>
            <a:r>
              <a:rPr lang="he-IL" sz="2400" b="1" dirty="0">
                <a:latin typeface="Almoni Tzar ML v5 AAA" panose="00000506000000000000" pitchFamily="50" charset="-79"/>
                <a:cs typeface="Almoni Tzar ML v5 AAA" panose="00000506000000000000" pitchFamily="50" charset="-79"/>
              </a:rPr>
              <a:t> </a:t>
            </a:r>
            <a:r>
              <a:rPr lang="he-IL" sz="2400" dirty="0">
                <a:latin typeface="Almoni Tzar ML v5 AAA" panose="00000506000000000000" pitchFamily="50" charset="-79"/>
                <a:cs typeface="Almoni Tzar ML v5 AAA" panose="00000506000000000000" pitchFamily="50" charset="-79"/>
              </a:rPr>
              <a:t>1.</a:t>
            </a:r>
            <a:r>
              <a:rPr lang="he-IL" sz="2400" b="1" dirty="0">
                <a:latin typeface="Almoni Tzar ML v5 AAA" panose="00000506000000000000" pitchFamily="50" charset="-79"/>
                <a:cs typeface="Almoni Tzar ML v5 AAA" panose="00000506000000000000" pitchFamily="50" charset="-79"/>
              </a:rPr>
              <a:t> </a:t>
            </a:r>
            <a:r>
              <a:rPr lang="he-IL" sz="2400" dirty="0">
                <a:latin typeface="Almoni Tzar ML v5 AAA" panose="00000506000000000000" pitchFamily="50" charset="-79"/>
                <a:cs typeface="Almoni Tzar ML v5 AAA" panose="00000506000000000000" pitchFamily="50" charset="-79"/>
              </a:rPr>
              <a:t>משיכת כספים בפטור ממס פוגעת בסל ההטבות בעת הפרישה לגמלאות.</a:t>
            </a:r>
          </a:p>
          <a:p>
            <a:pPr algn="r" rtl="1"/>
            <a:r>
              <a:rPr lang="he-IL" sz="2400" dirty="0">
                <a:latin typeface="Almoni Tzar ML v5 AAA" panose="00000506000000000000" pitchFamily="50" charset="-79"/>
                <a:cs typeface="Almoni Tzar ML v5 AAA" panose="00000506000000000000" pitchFamily="50" charset="-79"/>
              </a:rPr>
              <a:t> סכום הפיצויים שימשכו בפטור יוכפל ב-1.35% ויקוזז מיתרת ההון הפטורה וכתוצאה מכך יקטן  סכום הפטור על הקצבה.</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2. בדוגמה שלפנינו סכום הפיצויים בקופות עולה על תקרת ההשלמה ,ישנם מקרים בהם אמורה להיות משולמת השלמת פיצויים לעובד  ובחישוב ימצא כי ניתן להפקידה במלואה או בחלקה לקופת גמל לפיצויים וליעד הסכום לקצבה.</a:t>
            </a:r>
            <a:br>
              <a:rPr lang="en-US" sz="2400"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 חשוב לבקש מהמעסיק להפקיד הכספים לקופה </a:t>
            </a:r>
            <a:r>
              <a:rPr lang="he-IL" sz="2400" b="1" u="sng" dirty="0">
                <a:solidFill>
                  <a:srgbClr val="991737"/>
                </a:solidFill>
                <a:latin typeface="Almoni Tzar ML v5 AAA" panose="00000506000000000000" pitchFamily="50" charset="-79"/>
                <a:cs typeface="Almoni Tzar ML v5 AAA" panose="00000506000000000000" pitchFamily="50" charset="-79"/>
              </a:rPr>
              <a:t>לפני סיום עבודה</a:t>
            </a:r>
            <a:r>
              <a:rPr lang="he-IL" sz="2400" dirty="0">
                <a:latin typeface="Almoni Tzar ML v5 AAA" panose="00000506000000000000" pitchFamily="50" charset="-79"/>
                <a:cs typeface="Almoni Tzar ML v5 AAA" panose="00000506000000000000" pitchFamily="50" charset="-79"/>
              </a:rPr>
              <a:t>.</a:t>
            </a:r>
            <a:r>
              <a:rPr lang="en-US" sz="2400" dirty="0">
                <a:latin typeface="Almoni Tzar ML v5 AAA" panose="00000506000000000000" pitchFamily="50" charset="-79"/>
                <a:cs typeface="Almoni Tzar ML v5 AAA" panose="00000506000000000000" pitchFamily="50" charset="-79"/>
              </a:rPr>
              <a:t>)</a:t>
            </a:r>
            <a:r>
              <a:rPr lang="he-IL" sz="2400" dirty="0">
                <a:latin typeface="Almoni Tzar ML v5 AAA" panose="00000506000000000000" pitchFamily="50" charset="-79"/>
                <a:cs typeface="Almoni Tzar ML v5 AAA" panose="00000506000000000000" pitchFamily="50" charset="-79"/>
              </a:rPr>
              <a:t>דורש פניה למעסיק).</a:t>
            </a:r>
            <a:br>
              <a:rPr lang="en-US" sz="2400" dirty="0">
                <a:latin typeface="Almoni Tzar ML v5 AAA" panose="00000506000000000000" pitchFamily="50" charset="-79"/>
                <a:cs typeface="Almoni Tzar ML v5 AAA" panose="00000506000000000000" pitchFamily="50" charset="-79"/>
              </a:rPr>
            </a:br>
            <a:endParaRPr lang="he-IL" sz="2400" dirty="0">
              <a:latin typeface="Almoni Tzar ML v5 AAA" panose="00000506000000000000" pitchFamily="50" charset="-79"/>
              <a:cs typeface="Almoni Tzar ML v5 AAA" panose="00000506000000000000" pitchFamily="50" charset="-79"/>
            </a:endParaRPr>
          </a:p>
        </p:txBody>
      </p:sp>
      <p:pic>
        <p:nvPicPr>
          <p:cNvPr id="5" name="תמונה 4">
            <a:extLst>
              <a:ext uri="{FF2B5EF4-FFF2-40B4-BE49-F238E27FC236}">
                <a16:creationId xmlns:a16="http://schemas.microsoft.com/office/drawing/2014/main" id="{EBF9C8F6-B0E9-4CDD-B244-FD27D5D5DF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Tree>
    <p:extLst>
      <p:ext uri="{BB962C8B-B14F-4D97-AF65-F5344CB8AC3E}">
        <p14:creationId xmlns:p14="http://schemas.microsoft.com/office/powerpoint/2010/main" val="1059879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550C3-1C9C-8C2B-1146-39CB2A3E8A44}"/>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5F7AADA9-83D5-E883-9280-C5655B634A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2A67CBBA-4222-4D57-A076-7AF21AA28290}"/>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7</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031C9A2B-196E-3AFF-021D-108D57A698BE}"/>
              </a:ext>
            </a:extLst>
          </p:cNvPr>
          <p:cNvSpPr txBox="1"/>
          <p:nvPr/>
        </p:nvSpPr>
        <p:spPr>
          <a:xfrm>
            <a:off x="3918857" y="394692"/>
            <a:ext cx="7434943"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 המשך</a:t>
            </a:r>
            <a:endParaRPr lang="he-IL" sz="4800" dirty="0"/>
          </a:p>
        </p:txBody>
      </p:sp>
      <p:pic>
        <p:nvPicPr>
          <p:cNvPr id="3" name="תמונה 2">
            <a:extLst>
              <a:ext uri="{FF2B5EF4-FFF2-40B4-BE49-F238E27FC236}">
                <a16:creationId xmlns:a16="http://schemas.microsoft.com/office/drawing/2014/main" id="{95D2A69A-4B2B-CD0C-BD82-B7752552D46F}"/>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1E4FFA9E-4A55-08DC-9CDF-20BBB0894DFC}"/>
              </a:ext>
            </a:extLst>
          </p:cNvPr>
          <p:cNvSpPr txBox="1"/>
          <p:nvPr/>
        </p:nvSpPr>
        <p:spPr>
          <a:xfrm>
            <a:off x="642257" y="1171332"/>
            <a:ext cx="10711543" cy="4832092"/>
          </a:xfrm>
          <a:prstGeom prst="rect">
            <a:avLst/>
          </a:prstGeom>
          <a:noFill/>
        </p:spPr>
        <p:txBody>
          <a:bodyPr wrap="square" rtlCol="1">
            <a:spAutoFit/>
          </a:bodyPr>
          <a:lstStyle/>
          <a:p>
            <a:pPr algn="r"/>
            <a:br>
              <a:rPr lang="en-US" sz="2200" b="1" u="sng" dirty="0">
                <a:latin typeface="Almoni Tzar ML v5 AAA" panose="00000506000000000000" pitchFamily="50" charset="-79"/>
                <a:cs typeface="Almoni Tzar ML v5 AAA" panose="00000506000000000000" pitchFamily="50" charset="-79"/>
              </a:rPr>
            </a:br>
            <a:r>
              <a:rPr lang="he-IL" sz="2200" b="1" u="sng" dirty="0">
                <a:latin typeface="Almoni Tzar ML v5 AAA" panose="00000506000000000000" pitchFamily="50" charset="-79"/>
                <a:cs typeface="Almoni Tzar ML v5 AAA" panose="00000506000000000000" pitchFamily="50" charset="-79"/>
              </a:rPr>
              <a:t>אפשרות ב:  בחירה ברצף זכויות לפיצויים</a:t>
            </a:r>
            <a:endParaRPr lang="en-US" sz="2200" b="1" u="sng" dirty="0">
              <a:latin typeface="Almoni Tzar ML v5 AAA" panose="00000506000000000000" pitchFamily="50" charset="-79"/>
              <a:cs typeface="Almoni Tzar ML v5 AAA" panose="00000506000000000000" pitchFamily="50" charset="-79"/>
            </a:endParaRPr>
          </a:p>
          <a:p>
            <a:pPr algn="r"/>
            <a:endParaRPr lang="he-IL" sz="2200" b="1" u="sng" dirty="0">
              <a:latin typeface="Almoni Tzar ML v5 AAA" panose="00000506000000000000" pitchFamily="50" charset="-79"/>
              <a:cs typeface="Almoni Tzar ML v5 AAA" panose="00000506000000000000" pitchFamily="50" charset="-79"/>
            </a:endParaRPr>
          </a:p>
          <a:p>
            <a:pPr algn="r"/>
            <a:r>
              <a:rPr lang="he-IL" sz="2200" dirty="0">
                <a:latin typeface="Almoni Tzar ML v5 AAA" panose="00000506000000000000" pitchFamily="50" charset="-79"/>
                <a:cs typeface="Almoni Tzar ML v5 AAA" panose="00000506000000000000" pitchFamily="50" charset="-79"/>
              </a:rPr>
              <a:t>משמעות : דחיית ההתחשבנות במס על מענקי הפרישה מהמעסיק הנוכחי (אמדוקס) למועד הפרישה מהמעסיק הבא שומרים רציפות ותק וזכויות.</a:t>
            </a:r>
          </a:p>
          <a:p>
            <a:pPr algn="r"/>
            <a:endParaRPr lang="he-IL" sz="2200" b="1" u="sng" dirty="0">
              <a:latin typeface="Almoni Tzar ML v5 AAA" panose="00000506000000000000" pitchFamily="50" charset="-79"/>
              <a:cs typeface="Almoni Tzar ML v5 AAA" panose="00000506000000000000" pitchFamily="50" charset="-79"/>
            </a:endParaRPr>
          </a:p>
          <a:p>
            <a:pPr algn="r"/>
            <a:r>
              <a:rPr lang="he-IL" sz="2200" b="1" u="sng" dirty="0">
                <a:latin typeface="Almoni Tzar ML v5 AAA" panose="00000506000000000000" pitchFamily="50" charset="-79"/>
                <a:cs typeface="Almoni Tzar ML v5 AAA" panose="00000506000000000000" pitchFamily="50" charset="-79"/>
              </a:rPr>
              <a:t>שלושה תנאים להפעלת הרצף:</a:t>
            </a:r>
          </a:p>
          <a:p>
            <a:pPr algn="r"/>
            <a:r>
              <a:rPr lang="he-IL" sz="2200" dirty="0">
                <a:latin typeface="Almoni Tzar ML v5 AAA" panose="00000506000000000000" pitchFamily="50" charset="-79"/>
                <a:cs typeface="Almoni Tzar ML v5 AAA" panose="00000506000000000000" pitchFamily="50" charset="-79"/>
              </a:rPr>
              <a:t>פנייה לנציבות וקבלת אישור לרצף.</a:t>
            </a:r>
          </a:p>
          <a:p>
            <a:pPr algn="r"/>
            <a:r>
              <a:rPr lang="he-IL" sz="2200" dirty="0">
                <a:latin typeface="Almoni Tzar ML v5 AAA" panose="00000506000000000000" pitchFamily="50" charset="-79"/>
                <a:cs typeface="Almoni Tzar ML v5 AAA" panose="00000506000000000000" pitchFamily="50" charset="-79"/>
              </a:rPr>
              <a:t>הפקדת מענקי הפרישה לקופת גמל לפיצויים תוך 30 יום מקבלת אישור הנציבות.</a:t>
            </a:r>
          </a:p>
          <a:p>
            <a:pPr algn="r"/>
            <a:r>
              <a:rPr lang="he-IL" sz="2200" dirty="0">
                <a:latin typeface="Almoni Tzar ML v5 AAA" panose="00000506000000000000" pitchFamily="50" charset="-79"/>
                <a:cs typeface="Almoni Tzar ML v5 AAA" panose="00000506000000000000" pitchFamily="50" charset="-79"/>
              </a:rPr>
              <a:t>תחילת עבודה אצל מעסיק חדש שמפקיד לפיצויים — לא יאוחר משנה.</a:t>
            </a:r>
          </a:p>
          <a:p>
            <a:pPr algn="r"/>
            <a:br>
              <a:rPr lang="en-US" sz="2200" b="1" u="sng" dirty="0">
                <a:latin typeface="Almoni Tzar ML v5 AAA" panose="00000506000000000000" pitchFamily="50" charset="-79"/>
                <a:cs typeface="Almoni Tzar ML v5 AAA" panose="00000506000000000000" pitchFamily="50" charset="-79"/>
              </a:rPr>
            </a:br>
            <a:r>
              <a:rPr lang="he-IL" sz="2200" b="1" u="sng" dirty="0">
                <a:latin typeface="Almoni Tzar ML v5 AAA" panose="00000506000000000000" pitchFamily="50" charset="-79"/>
                <a:cs typeface="Almoni Tzar ML v5 AAA" panose="00000506000000000000" pitchFamily="50" charset="-79"/>
              </a:rPr>
              <a:t>מתאים כאשר:</a:t>
            </a:r>
            <a:r>
              <a:rPr lang="he-IL" sz="2200" u="sng" dirty="0">
                <a:latin typeface="Almoni Tzar ML v5 AAA" panose="00000506000000000000" pitchFamily="50" charset="-79"/>
                <a:cs typeface="Almoni Tzar ML v5 AAA" panose="00000506000000000000" pitchFamily="50" charset="-79"/>
              </a:rPr>
              <a:t> </a:t>
            </a:r>
            <a:r>
              <a:rPr lang="he-IL" sz="2200" dirty="0">
                <a:latin typeface="Almoni Tzar ML v5 AAA" panose="00000506000000000000" pitchFamily="50" charset="-79"/>
                <a:cs typeface="Almoni Tzar ML v5 AAA" panose="00000506000000000000" pitchFamily="50" charset="-79"/>
              </a:rPr>
              <a:t>רוצים לשמור רציפות שנות ותק (גם למענק הפטור וגם לזכאות לפריסת מס), או כשהמענקים גבוהים ומעוניינים לדחות את אירוע המס.</a:t>
            </a:r>
          </a:p>
          <a:p>
            <a:pPr algn="r"/>
            <a:r>
              <a:rPr lang="he-IL" sz="2200" dirty="0">
                <a:latin typeface="Almoni Tzar ML v5 AAA" panose="00000506000000000000" pitchFamily="50" charset="-79"/>
                <a:cs typeface="Almoni Tzar ML v5 AAA" panose="00000506000000000000" pitchFamily="50" charset="-79"/>
              </a:rPr>
              <a:t>לרצף  זכויות יש תקרה וכל סכום מעל התקרה יחויב במס מלא.</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לעובדים עם מענקים גבוהים כמו באמדוקס, חשוב לחשב את התקרה מראש לבדוק כדאיות בחירה באפשרות זו </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ולנסות לצפות את השינוי שיחול במס העתידי בעזיבה הבאה.</a:t>
            </a:r>
          </a:p>
        </p:txBody>
      </p:sp>
      <p:pic>
        <p:nvPicPr>
          <p:cNvPr id="5" name="תמונה 4">
            <a:extLst>
              <a:ext uri="{FF2B5EF4-FFF2-40B4-BE49-F238E27FC236}">
                <a16:creationId xmlns:a16="http://schemas.microsoft.com/office/drawing/2014/main" id="{9768EFD5-0E01-5B5B-25CF-74604BF02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Tree>
    <p:extLst>
      <p:ext uri="{BB962C8B-B14F-4D97-AF65-F5344CB8AC3E}">
        <p14:creationId xmlns:p14="http://schemas.microsoft.com/office/powerpoint/2010/main" val="3660784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56FE0-0D11-1161-278C-622260512693}"/>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91F1958F-9C6E-826C-F98E-8DD18FBA675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E267E81D-9B1D-D5A9-6EB9-B42E0A923CB2}"/>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8</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pic>
        <p:nvPicPr>
          <p:cNvPr id="3" name="תמונה 2">
            <a:extLst>
              <a:ext uri="{FF2B5EF4-FFF2-40B4-BE49-F238E27FC236}">
                <a16:creationId xmlns:a16="http://schemas.microsoft.com/office/drawing/2014/main" id="{8A64B45D-996B-B552-FE1F-CA991F49225E}"/>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D808E93E-C446-AD34-4CA0-14ED680B0365}"/>
              </a:ext>
            </a:extLst>
          </p:cNvPr>
          <p:cNvSpPr txBox="1"/>
          <p:nvPr/>
        </p:nvSpPr>
        <p:spPr>
          <a:xfrm>
            <a:off x="642257" y="1171332"/>
            <a:ext cx="10711543" cy="2800767"/>
          </a:xfrm>
          <a:prstGeom prst="rect">
            <a:avLst/>
          </a:prstGeom>
          <a:noFill/>
        </p:spPr>
        <p:txBody>
          <a:bodyPr wrap="square" rtlCol="1">
            <a:spAutoFit/>
          </a:bodyPr>
          <a:lstStyle/>
          <a:p>
            <a:pPr algn="r"/>
            <a:endParaRPr lang="he-IL" sz="2200" b="1" u="sng" dirty="0">
              <a:latin typeface="Almoni Tzar ML v5 AAA" panose="00000506000000000000" pitchFamily="50" charset="-79"/>
              <a:cs typeface="Almoni Tzar ML v5 AAA" panose="00000506000000000000" pitchFamily="50" charset="-79"/>
            </a:endParaRPr>
          </a:p>
          <a:p>
            <a:pPr algn="r"/>
            <a:r>
              <a:rPr lang="he-IL" sz="2200" b="1" u="sng" dirty="0">
                <a:latin typeface="Almoni Tzar ML v5 AAA" panose="00000506000000000000" pitchFamily="50" charset="-79"/>
                <a:cs typeface="Almoni Tzar ML v5 AAA" panose="00000506000000000000" pitchFamily="50" charset="-79"/>
              </a:rPr>
              <a:t>שימו לב: </a:t>
            </a:r>
            <a:br>
              <a:rPr lang="en-US" sz="2200" b="1" dirty="0">
                <a:latin typeface="Almoni Tzar ML v5 AAA" panose="00000506000000000000" pitchFamily="50" charset="-79"/>
                <a:cs typeface="Almoni Tzar ML v5 AAA" panose="00000506000000000000" pitchFamily="50" charset="-79"/>
              </a:rPr>
            </a:br>
            <a:endParaRPr lang="he-IL" sz="2200" b="1" dirty="0">
              <a:latin typeface="Almoni Tzar ML v5 AAA" panose="00000506000000000000" pitchFamily="50" charset="-79"/>
              <a:cs typeface="Almoni Tzar ML v5 AAA" panose="00000506000000000000" pitchFamily="50" charset="-79"/>
            </a:endParaRPr>
          </a:p>
          <a:p>
            <a:pPr algn="r"/>
            <a:r>
              <a:rPr lang="he-IL" sz="2200" dirty="0">
                <a:latin typeface="Almoni Tzar ML v5 AAA" panose="00000506000000000000" pitchFamily="50" charset="-79"/>
                <a:cs typeface="Almoni Tzar ML v5 AAA" panose="00000506000000000000" pitchFamily="50" charset="-79"/>
              </a:rPr>
              <a:t>כאשר בוחרים באפשרות של רצף זכויות לא ניתן למשוך במקביל פיצויים בפטור ממס. (ניתן למשוך ולשלם מס).</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כספים ברצף זכויות ימשכו בסופו של דבר כסכום הוני חד פעמי.</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ניתן לחזור מרצף זכיות תוך שנתיים ממועד העזיבה (כספי הפטור יעמדו לרשותכם והיתרה חייבת)</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חזרה אחרי שנתיים שלא באירוע עזיבת מקום עבודה אינה כדאית מאחר ולא תהיו זכאים לפטור וכל הסכום יהיה חייב במס. </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ניתן להמשיך ולדחות ההתחשבנות "לגלגל" ולהמשיך הרצף בין מספר מעסיקים עד לפרישה(דורש בכל עזיבה ליעד לרצף זכויות לפחות 1,000 ₪).  </a:t>
            </a:r>
          </a:p>
        </p:txBody>
      </p:sp>
      <p:pic>
        <p:nvPicPr>
          <p:cNvPr id="5" name="תמונה 4">
            <a:extLst>
              <a:ext uri="{FF2B5EF4-FFF2-40B4-BE49-F238E27FC236}">
                <a16:creationId xmlns:a16="http://schemas.microsoft.com/office/drawing/2014/main" id="{39F69927-C247-7467-60BB-F32A253747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
        <p:nvSpPr>
          <p:cNvPr id="6" name="תיבת טקסט 5">
            <a:extLst>
              <a:ext uri="{FF2B5EF4-FFF2-40B4-BE49-F238E27FC236}">
                <a16:creationId xmlns:a16="http://schemas.microsoft.com/office/drawing/2014/main" id="{1B27A4CD-2778-1E1F-C21C-5B9AB8BA59E1}"/>
              </a:ext>
            </a:extLst>
          </p:cNvPr>
          <p:cNvSpPr txBox="1"/>
          <p:nvPr/>
        </p:nvSpPr>
        <p:spPr>
          <a:xfrm>
            <a:off x="3918857" y="394692"/>
            <a:ext cx="7434943"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 המשך</a:t>
            </a:r>
            <a:endParaRPr lang="he-IL" sz="4800" dirty="0"/>
          </a:p>
        </p:txBody>
      </p:sp>
    </p:spTree>
    <p:extLst>
      <p:ext uri="{BB962C8B-B14F-4D97-AF65-F5344CB8AC3E}">
        <p14:creationId xmlns:p14="http://schemas.microsoft.com/office/powerpoint/2010/main" val="2093300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55F0E-4664-9CCF-246B-5D9969A9FAE6}"/>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88E95518-D337-26D5-7265-395869E27D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5624E6EB-44C2-9EC7-EA52-3D100B65C9A6}"/>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9</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C945A730-0CEA-CF96-5B6E-EEA21F0C931E}"/>
              </a:ext>
            </a:extLst>
          </p:cNvPr>
          <p:cNvSpPr txBox="1"/>
          <p:nvPr/>
        </p:nvSpPr>
        <p:spPr>
          <a:xfrm>
            <a:off x="4053004" y="340335"/>
            <a:ext cx="7434943" cy="830997"/>
          </a:xfrm>
          <a:prstGeom prst="rect">
            <a:avLst/>
          </a:prstGeom>
          <a:noFill/>
        </p:spPr>
        <p:txBody>
          <a:bodyPr wrap="square" rtlCol="1">
            <a:spAutoFit/>
          </a:bodyPr>
          <a:lstStyle/>
          <a:p>
            <a:pPr algn="r" rtl="1"/>
            <a:r>
              <a:rPr lang="he-IL" sz="4800" b="1" dirty="0">
                <a:solidFill>
                  <a:srgbClr val="991737"/>
                </a:solidFill>
                <a:latin typeface="Almoni Tzar ML v5 AAA" panose="00000506000000000000" pitchFamily="50" charset="-79"/>
                <a:cs typeface="Almoni Tzar ML v5 AAA" panose="00000506000000000000" pitchFamily="50" charset="-79"/>
              </a:rPr>
              <a:t>דוגמה לרצף </a:t>
            </a:r>
            <a:endParaRPr lang="he-IL" sz="4800" dirty="0"/>
          </a:p>
        </p:txBody>
      </p:sp>
      <p:pic>
        <p:nvPicPr>
          <p:cNvPr id="3" name="תמונה 2">
            <a:extLst>
              <a:ext uri="{FF2B5EF4-FFF2-40B4-BE49-F238E27FC236}">
                <a16:creationId xmlns:a16="http://schemas.microsoft.com/office/drawing/2014/main" id="{C3D26753-038C-76E7-6BC3-DADD9DB67AEB}"/>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D22C28CC-15B2-EA09-F6AA-AC145F88CBEE}"/>
              </a:ext>
            </a:extLst>
          </p:cNvPr>
          <p:cNvSpPr txBox="1"/>
          <p:nvPr/>
        </p:nvSpPr>
        <p:spPr>
          <a:xfrm>
            <a:off x="642257" y="1171332"/>
            <a:ext cx="10711543" cy="5262979"/>
          </a:xfrm>
          <a:prstGeom prst="rect">
            <a:avLst/>
          </a:prstGeom>
          <a:noFill/>
        </p:spPr>
        <p:txBody>
          <a:bodyPr wrap="square" rtlCol="1">
            <a:spAutoFit/>
          </a:bodyPr>
          <a:lstStyle/>
          <a:p>
            <a:pPr algn="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בדוגמה שהצגנו  העובד חייב במס 50,000 ₪.</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במידה ויבחר ברצף זכויות לפיצויים  ,בגין המענק ,יתכן ובעזיבת העבודה הבאה בעת ההתחשבנות במס יהיה כל הסכום שיועד לרצף זכויות פטור ממס. </a:t>
            </a:r>
            <a:br>
              <a:rPr lang="en-US" sz="2200" dirty="0">
                <a:latin typeface="Almoni Tzar ML v5 AAA" panose="00000506000000000000" pitchFamily="50" charset="-79"/>
                <a:cs typeface="Almoni Tzar ML v5 AAA" panose="00000506000000000000" pitchFamily="50" charset="-79"/>
              </a:rPr>
            </a:b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נניח והעובד יעבוד 7  שנים אצל מעסיקו החדש בסיומן יבקש לבצע התחשבנות במס על כספי הפיצויים.</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 </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בעת ההתחשבנות יחושב לו הפטור על פני שנות הותק של שני המעסיקים כרצף אחד:</a:t>
            </a:r>
            <a:br>
              <a:rPr lang="en-US" sz="2200" dirty="0">
                <a:latin typeface="Almoni Tzar ML v5 AAA" panose="00000506000000000000" pitchFamily="50" charset="-79"/>
                <a:cs typeface="Almoni Tzar ML v5 AAA" panose="00000506000000000000" pitchFamily="50" charset="-79"/>
              </a:rPr>
            </a:br>
            <a:endParaRPr lang="he-IL" sz="2200" dirty="0">
              <a:latin typeface="Almoni Tzar ML v5 AAA" panose="00000506000000000000" pitchFamily="50" charset="-79"/>
              <a:cs typeface="Almoni Tzar ML v5 AAA" panose="00000506000000000000" pitchFamily="50" charset="-79"/>
            </a:endParaRPr>
          </a:p>
          <a:p>
            <a:pPr algn="r"/>
            <a:r>
              <a:rPr lang="en-US" sz="2800" b="1" dirty="0">
                <a:latin typeface="Almoni Tzar ML v5 AAA" panose="00000506000000000000" pitchFamily="50" charset="-79"/>
                <a:cs typeface="Almoni Tzar ML v5 AAA" panose="00000506000000000000" pitchFamily="50" charset="-79"/>
              </a:rPr>
              <a:t>47X13</a:t>
            </a:r>
            <a:r>
              <a:rPr lang="he-IL" sz="2800" b="1" dirty="0">
                <a:latin typeface="Almoni Tzar ML v5 AAA" panose="00000506000000000000" pitchFamily="50" charset="-79"/>
                <a:cs typeface="Almoni Tzar ML v5 AAA" panose="00000506000000000000" pitchFamily="50" charset="-79"/>
              </a:rPr>
              <a:t>,</a:t>
            </a:r>
            <a:r>
              <a:rPr lang="en-US" sz="2800" b="1" dirty="0">
                <a:latin typeface="Almoni Tzar ML v5 AAA" panose="00000506000000000000" pitchFamily="50" charset="-79"/>
                <a:cs typeface="Almoni Tzar ML v5 AAA" panose="00000506000000000000" pitchFamily="50" charset="-79"/>
              </a:rPr>
              <a:t>750=646</a:t>
            </a:r>
            <a:r>
              <a:rPr lang="he-IL" sz="2800" b="1" dirty="0">
                <a:latin typeface="Almoni Tzar ML v5 AAA" panose="00000506000000000000" pitchFamily="50" charset="-79"/>
                <a:cs typeface="Almoni Tzar ML v5 AAA" panose="00000506000000000000" pitchFamily="50" charset="-79"/>
              </a:rPr>
              <a:t>,</a:t>
            </a:r>
            <a:r>
              <a:rPr lang="en-US" sz="2800" b="1" dirty="0">
                <a:latin typeface="Almoni Tzar ML v5 AAA" panose="00000506000000000000" pitchFamily="50" charset="-79"/>
                <a:cs typeface="Almoni Tzar ML v5 AAA" panose="00000506000000000000" pitchFamily="50" charset="-79"/>
              </a:rPr>
              <a:t>250 </a:t>
            </a:r>
            <a:br>
              <a:rPr lang="en-US" sz="2200" dirty="0">
                <a:latin typeface="Almoni Tzar ML v5 AAA" panose="00000506000000000000" pitchFamily="50" charset="-79"/>
                <a:cs typeface="Almoni Tzar ML v5 AAA" panose="00000506000000000000" pitchFamily="50" charset="-79"/>
              </a:rPr>
            </a:b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במקרה זה יחושב הפטור לפי תקרת הפטור הידועה באותה העת כפול שנות הותק , הצבירה אליה יתייחסו היא הצבירה כוללת רווחים .</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אם הצבירה תהייה נמוכה מ 646,250 ₪ כל הסכום יהיה פטור.</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אם ימצא  חייב במס יוכל בעת העזיבה לבחור אם "לגלגל " ולהמשיך את הרצף למעסיק החדש.</a:t>
            </a:r>
            <a:br>
              <a:rPr lang="en-US" sz="2200" dirty="0">
                <a:latin typeface="Almoni Tzar ML v5 AAA" panose="00000506000000000000" pitchFamily="50" charset="-79"/>
                <a:cs typeface="Almoni Tzar ML v5 AAA" panose="00000506000000000000" pitchFamily="50" charset="-79"/>
              </a:rPr>
            </a:br>
            <a:r>
              <a:rPr lang="he-IL" sz="2200" dirty="0">
                <a:latin typeface="Almoni Tzar ML v5 AAA" panose="00000506000000000000" pitchFamily="50" charset="-79"/>
                <a:cs typeface="Almoni Tzar ML v5 AAA" panose="00000506000000000000" pitchFamily="50" charset="-79"/>
              </a:rPr>
              <a:t> מותנה בבחירה של כ1,000  ש"ח  לרצף ממעסיק נוכחי ,או לשלם מס שולי על החלק החייב או לבצע פריסת מס.</a:t>
            </a:r>
            <a:br>
              <a:rPr lang="en-US" sz="2200" b="1" u="sng" dirty="0">
                <a:latin typeface="Almoni Tzar ML v5 AAA" panose="00000506000000000000" pitchFamily="50" charset="-79"/>
                <a:cs typeface="Almoni Tzar ML v5 AAA" panose="00000506000000000000" pitchFamily="50" charset="-79"/>
              </a:rPr>
            </a:br>
            <a:endParaRPr lang="he-IL" sz="2200" b="1" u="sng" dirty="0">
              <a:latin typeface="Almoni Tzar ML v5 AAA" panose="00000506000000000000" pitchFamily="50" charset="-79"/>
              <a:cs typeface="Almoni Tzar ML v5 AAA" panose="00000506000000000000" pitchFamily="50" charset="-79"/>
            </a:endParaRPr>
          </a:p>
        </p:txBody>
      </p:sp>
      <p:pic>
        <p:nvPicPr>
          <p:cNvPr id="5" name="תמונה 4">
            <a:extLst>
              <a:ext uri="{FF2B5EF4-FFF2-40B4-BE49-F238E27FC236}">
                <a16:creationId xmlns:a16="http://schemas.microsoft.com/office/drawing/2014/main" id="{92619F65-D40D-D1BD-8BF0-BC15DCCF7F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Tree>
    <p:extLst>
      <p:ext uri="{BB962C8B-B14F-4D97-AF65-F5344CB8AC3E}">
        <p14:creationId xmlns:p14="http://schemas.microsoft.com/office/powerpoint/2010/main" val="2261280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4FAB5-6EDD-B3C6-C781-5BACBF52514B}"/>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34001E7F-F5BA-0DB1-2EB5-4791BA95A0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CDC9D6BB-A6D3-BBE3-9860-1A854AA61CE0}"/>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10</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C9702EE5-06A5-6149-A729-ACBF1AC82A4E}"/>
              </a:ext>
            </a:extLst>
          </p:cNvPr>
          <p:cNvSpPr txBox="1"/>
          <p:nvPr/>
        </p:nvSpPr>
        <p:spPr>
          <a:xfrm>
            <a:off x="954593" y="394692"/>
            <a:ext cx="10399207" cy="769441"/>
          </a:xfrm>
          <a:prstGeom prst="rect">
            <a:avLst/>
          </a:prstGeom>
          <a:noFill/>
        </p:spPr>
        <p:txBody>
          <a:bodyPr wrap="square" rtlCol="1">
            <a:spAutoFit/>
          </a:bodyPr>
          <a:lstStyle/>
          <a:p>
            <a:pPr algn="r"/>
            <a:r>
              <a:rPr lang="he-IL" sz="4400" b="1" dirty="0">
                <a:solidFill>
                  <a:srgbClr val="991737"/>
                </a:solidFill>
                <a:latin typeface="Almoni Tzar ML v5 AAA" panose="00000506000000000000" pitchFamily="50" charset="-79"/>
                <a:cs typeface="Almoni Tzar ML v5 AAA" panose="00000506000000000000" pitchFamily="50" charset="-79"/>
              </a:rPr>
              <a:t>הסדר ריסק, המשכיות פוליסת בריאות ופוליסת אובדן כושר עבודה</a:t>
            </a:r>
            <a:endParaRPr lang="he-IL" sz="4400" dirty="0"/>
          </a:p>
        </p:txBody>
      </p:sp>
      <p:pic>
        <p:nvPicPr>
          <p:cNvPr id="3" name="תמונה 2">
            <a:extLst>
              <a:ext uri="{FF2B5EF4-FFF2-40B4-BE49-F238E27FC236}">
                <a16:creationId xmlns:a16="http://schemas.microsoft.com/office/drawing/2014/main" id="{8C2704CD-D682-06E1-2A7C-96D77C95BF26}"/>
              </a:ext>
            </a:extLst>
          </p:cNvPr>
          <p:cNvPicPr>
            <a:picLocks noChangeAspect="1"/>
          </p:cNvPicPr>
          <p:nvPr/>
        </p:nvPicPr>
        <p:blipFill>
          <a:blip r:embed="rId3"/>
          <a:stretch>
            <a:fillRect/>
          </a:stretch>
        </p:blipFill>
        <p:spPr>
          <a:xfrm>
            <a:off x="130232" y="6341978"/>
            <a:ext cx="1176053" cy="397081"/>
          </a:xfrm>
          <a:prstGeom prst="rect">
            <a:avLst/>
          </a:prstGeom>
        </p:spPr>
      </p:pic>
      <p:pic>
        <p:nvPicPr>
          <p:cNvPr id="5" name="תמונה 4">
            <a:extLst>
              <a:ext uri="{FF2B5EF4-FFF2-40B4-BE49-F238E27FC236}">
                <a16:creationId xmlns:a16="http://schemas.microsoft.com/office/drawing/2014/main" id="{C1208584-D17F-E8E4-88E6-6AC53B8B58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graphicFrame>
        <p:nvGraphicFramePr>
          <p:cNvPr id="55" name="תיבת טקסט 3">
            <a:extLst>
              <a:ext uri="{FF2B5EF4-FFF2-40B4-BE49-F238E27FC236}">
                <a16:creationId xmlns:a16="http://schemas.microsoft.com/office/drawing/2014/main" id="{84261CDD-D365-7E61-83F9-E5C10CC1DDD8}"/>
              </a:ext>
            </a:extLst>
          </p:cNvPr>
          <p:cNvGraphicFramePr/>
          <p:nvPr>
            <p:extLst>
              <p:ext uri="{D42A27DB-BD31-4B8C-83A1-F6EECF244321}">
                <p14:modId xmlns:p14="http://schemas.microsoft.com/office/powerpoint/2010/main" val="3412899300"/>
              </p:ext>
            </p:extLst>
          </p:nvPr>
        </p:nvGraphicFramePr>
        <p:xfrm>
          <a:off x="1164573" y="1271954"/>
          <a:ext cx="9862853" cy="50664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משולש שווה-שוקיים 3">
            <a:extLst>
              <a:ext uri="{FF2B5EF4-FFF2-40B4-BE49-F238E27FC236}">
                <a16:creationId xmlns:a16="http://schemas.microsoft.com/office/drawing/2014/main" id="{E8AB66DB-7CB8-B17C-AFEB-871ADCECA0F9}"/>
              </a:ext>
            </a:extLst>
          </p:cNvPr>
          <p:cNvSpPr/>
          <p:nvPr/>
        </p:nvSpPr>
        <p:spPr>
          <a:xfrm>
            <a:off x="5706032" y="6571622"/>
            <a:ext cx="281354" cy="1775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605347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85626-B81D-11A9-1E54-249D01A00CCB}"/>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3A49722E-1B97-46D8-4713-E7617B51B2A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8E7EEFA6-1524-705D-2F30-CAF36B188A11}"/>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11</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58E23093-2F83-38AA-EA21-BC6CAE77A3B6}"/>
              </a:ext>
            </a:extLst>
          </p:cNvPr>
          <p:cNvSpPr txBox="1"/>
          <p:nvPr/>
        </p:nvSpPr>
        <p:spPr>
          <a:xfrm>
            <a:off x="5638800" y="394692"/>
            <a:ext cx="5715000"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צ'ק ליסט</a:t>
            </a:r>
            <a:endParaRPr lang="he-IL" sz="4800" dirty="0"/>
          </a:p>
        </p:txBody>
      </p:sp>
      <p:pic>
        <p:nvPicPr>
          <p:cNvPr id="3" name="תמונה 2">
            <a:extLst>
              <a:ext uri="{FF2B5EF4-FFF2-40B4-BE49-F238E27FC236}">
                <a16:creationId xmlns:a16="http://schemas.microsoft.com/office/drawing/2014/main" id="{7B5201AE-F27B-AE48-054B-95976D6BF288}"/>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841DE61A-717C-89F1-BC1F-6ECF04ECA34D}"/>
              </a:ext>
            </a:extLst>
          </p:cNvPr>
          <p:cNvSpPr txBox="1"/>
          <p:nvPr/>
        </p:nvSpPr>
        <p:spPr>
          <a:xfrm>
            <a:off x="272143" y="1171332"/>
            <a:ext cx="11081657" cy="3924151"/>
          </a:xfrm>
          <a:prstGeom prst="rect">
            <a:avLst/>
          </a:prstGeom>
          <a:noFill/>
        </p:spPr>
        <p:txBody>
          <a:bodyPr wrap="square" rtlCol="1">
            <a:spAutoFit/>
          </a:bodyPr>
          <a:lstStyle/>
          <a:p>
            <a:pPr algn="r">
              <a:lnSpc>
                <a:spcPct val="150000"/>
              </a:lnSpc>
            </a:pPr>
            <a:r>
              <a:rPr lang="he-IL" sz="2400" dirty="0">
                <a:latin typeface="Almoni Tzar ML v5 AAA" panose="00000506000000000000" pitchFamily="50" charset="-79"/>
                <a:cs typeface="Almoni Tzar ML v5 AAA" panose="00000506000000000000" pitchFamily="50" charset="-79"/>
              </a:rPr>
              <a:t>☐ למפות את כל מרכיבי המענק (פיצויים, מענקי פרישה </a:t>
            </a:r>
            <a:r>
              <a:rPr lang="he-IL" sz="2400" dirty="0" err="1">
                <a:latin typeface="Almoni Tzar ML v5 AAA" panose="00000506000000000000" pitchFamily="50" charset="-79"/>
                <a:cs typeface="Almoni Tzar ML v5 AAA" panose="00000506000000000000" pitchFamily="50" charset="-79"/>
              </a:rPr>
              <a:t>למניהם</a:t>
            </a:r>
            <a:r>
              <a:rPr lang="he-IL" sz="2400" dirty="0">
                <a:latin typeface="Almoni Tzar ML v5 AAA" panose="00000506000000000000" pitchFamily="50" charset="-79"/>
                <a:cs typeface="Almoni Tzar ML v5 AAA" panose="00000506000000000000" pitchFamily="50" charset="-79"/>
              </a:rPr>
              <a:t>).</a:t>
            </a:r>
          </a:p>
          <a:p>
            <a:pPr algn="r">
              <a:lnSpc>
                <a:spcPct val="150000"/>
              </a:lnSpc>
            </a:pPr>
            <a:r>
              <a:rPr lang="he-IL" sz="2400" dirty="0">
                <a:latin typeface="Almoni Tzar ML v5 AAA" panose="00000506000000000000" pitchFamily="50" charset="-79"/>
                <a:cs typeface="Almoni Tzar ML v5 AAA" panose="00000506000000000000" pitchFamily="50" charset="-79"/>
              </a:rPr>
              <a:t>☐ לחשב את חבות הפיצויים, תקרת רצף הקצבה ותקרת רצף הפיצויים.</a:t>
            </a:r>
          </a:p>
          <a:p>
            <a:pPr algn="r">
              <a:lnSpc>
                <a:spcPct val="150000"/>
              </a:lnSpc>
            </a:pPr>
            <a:r>
              <a:rPr lang="he-IL" sz="2400" dirty="0">
                <a:latin typeface="Almoni Tzar ML v5 AAA" panose="00000506000000000000" pitchFamily="50" charset="-79"/>
                <a:cs typeface="Almoni Tzar ML v5 AAA" panose="00000506000000000000" pitchFamily="50" charset="-79"/>
              </a:rPr>
              <a:t>☐ לבדוק  לפני סיום העבודה האם יש זכאות להשלמת פיצויים —והאם ניתן להפקידם לקופת גמל לקצבה לפני עזיבת עבודה והפקת טופס 161.</a:t>
            </a:r>
          </a:p>
          <a:p>
            <a:pPr algn="r">
              <a:lnSpc>
                <a:spcPct val="150000"/>
              </a:lnSpc>
            </a:pPr>
            <a:r>
              <a:rPr lang="he-IL" sz="2400" dirty="0">
                <a:latin typeface="Almoni Tzar ML v5 AAA" panose="00000506000000000000" pitchFamily="50" charset="-79"/>
                <a:cs typeface="Almoni Tzar ML v5 AAA" panose="00000506000000000000" pitchFamily="50" charset="-79"/>
              </a:rPr>
              <a:t>☐ להחליט: רצף קצבה / רצף פיצויים / שילוב / משיכה — לפי הצרכים האישיים.</a:t>
            </a:r>
          </a:p>
          <a:p>
            <a:pPr algn="r">
              <a:lnSpc>
                <a:spcPct val="150000"/>
              </a:lnSpc>
            </a:pPr>
            <a:r>
              <a:rPr lang="he-IL" sz="2400" dirty="0">
                <a:latin typeface="Almoni Tzar ML v5 AAA" panose="00000506000000000000" pitchFamily="50" charset="-79"/>
                <a:cs typeface="Almoni Tzar ML v5 AAA" panose="00000506000000000000" pitchFamily="50" charset="-79"/>
              </a:rPr>
              <a:t>☐ למלא את חלק ב' בטופס 161 באופן אקטיבי (לא רצוי לבחור ברצף פיצוים ברירת מחדל).</a:t>
            </a:r>
          </a:p>
          <a:p>
            <a:pPr algn="r">
              <a:lnSpc>
                <a:spcPct val="150000"/>
              </a:lnSpc>
            </a:pPr>
            <a:r>
              <a:rPr lang="he-IL" sz="2400" dirty="0">
                <a:latin typeface="Almoni Tzar ML v5 AAA" panose="00000506000000000000" pitchFamily="50" charset="-79"/>
                <a:cs typeface="Almoni Tzar ML v5 AAA" panose="00000506000000000000" pitchFamily="50" charset="-79"/>
              </a:rPr>
              <a:t>☐ אם בוחרים רצף פיצויים יש לפנות לפקיד שומה/ נציבות לקבל אישור ולדאוג להפקדת הכספים בקופה  ולמצוא מעסיק חדש תוך שנה.</a:t>
            </a:r>
          </a:p>
          <a:p>
            <a:pPr algn="r">
              <a:lnSpc>
                <a:spcPct val="150000"/>
              </a:lnSpc>
            </a:pPr>
            <a:r>
              <a:rPr lang="he-IL" sz="2400" dirty="0">
                <a:latin typeface="Almoni Tzar ML v5 AAA" panose="00000506000000000000" pitchFamily="50" charset="-79"/>
                <a:cs typeface="Almoni Tzar ML v5 AAA" panose="00000506000000000000" pitchFamily="50" charset="-79"/>
              </a:rPr>
              <a:t>☐ אם מושכים — לבדוק אפשרות וכדאיות פריסת מס מול צפי עתידי של ההכנסות.</a:t>
            </a:r>
          </a:p>
        </p:txBody>
      </p:sp>
      <p:pic>
        <p:nvPicPr>
          <p:cNvPr id="5" name="תמונה 4">
            <a:extLst>
              <a:ext uri="{FF2B5EF4-FFF2-40B4-BE49-F238E27FC236}">
                <a16:creationId xmlns:a16="http://schemas.microsoft.com/office/drawing/2014/main" id="{75B9B787-ED61-70D1-135F-774E44C73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
        <p:nvSpPr>
          <p:cNvPr id="6" name="משולש שווה-שוקיים 5">
            <a:extLst>
              <a:ext uri="{FF2B5EF4-FFF2-40B4-BE49-F238E27FC236}">
                <a16:creationId xmlns:a16="http://schemas.microsoft.com/office/drawing/2014/main" id="{7FC90BCC-EC3F-6BBC-86B8-EA0BBD2640FF}"/>
              </a:ext>
            </a:extLst>
          </p:cNvPr>
          <p:cNvSpPr/>
          <p:nvPr/>
        </p:nvSpPr>
        <p:spPr>
          <a:xfrm>
            <a:off x="5706032" y="6571622"/>
            <a:ext cx="281354" cy="1775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652800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791AF-7DE8-6F98-0A5E-FC9125E6AB51}"/>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DC8310F1-6A40-02E2-14B4-4BEE5ED168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5520" y="4381407"/>
            <a:ext cx="2346961" cy="2491834"/>
          </a:xfrm>
          <a:prstGeom prst="rect">
            <a:avLst/>
          </a:prstGeom>
        </p:spPr>
      </p:pic>
      <p:sp>
        <p:nvSpPr>
          <p:cNvPr id="53" name="Slide Number Placeholder 50">
            <a:extLst>
              <a:ext uri="{FF2B5EF4-FFF2-40B4-BE49-F238E27FC236}">
                <a16:creationId xmlns:a16="http://schemas.microsoft.com/office/drawing/2014/main" id="{106470DC-40EA-4821-2DD1-AF8A06F2E4E2}"/>
              </a:ext>
            </a:extLst>
          </p:cNvPr>
          <p:cNvSpPr txBox="1">
            <a:spLocks/>
          </p:cNvSpPr>
          <p:nvPr/>
        </p:nvSpPr>
        <p:spPr>
          <a:xfrm>
            <a:off x="11487947" y="6378937"/>
            <a:ext cx="416689" cy="32316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5BB66BD1-CAAE-4177-807C-13E797790DDA}" type="slidenum">
              <a:rPr lang="en-US" sz="1500" smtClean="0">
                <a:solidFill>
                  <a:schemeClr val="bg1"/>
                </a:solidFill>
                <a:latin typeface="Almoni Tzar ML v5 AAA U-Bold" panose="00000906000000000000" pitchFamily="50" charset="-79"/>
                <a:cs typeface="Almoni Tzar ML v5 AAA U-Bold" panose="00000906000000000000" pitchFamily="50" charset="-79"/>
              </a:rPr>
              <a:pPr algn="l" rtl="1"/>
              <a:t>12</a:t>
            </a:fld>
            <a:endParaRPr lang="en-US" sz="1500" dirty="0">
              <a:solidFill>
                <a:schemeClr val="bg1"/>
              </a:solidFill>
              <a:latin typeface="Almoni Tzar ML v5 AAA U-Bold" panose="00000906000000000000" pitchFamily="50" charset="-79"/>
              <a:cs typeface="Almoni Tzar ML v5 AAA U-Bold" panose="00000906000000000000" pitchFamily="50" charset="-79"/>
            </a:endParaRPr>
          </a:p>
        </p:txBody>
      </p:sp>
      <p:sp>
        <p:nvSpPr>
          <p:cNvPr id="2" name="תיבת טקסט 1">
            <a:extLst>
              <a:ext uri="{FF2B5EF4-FFF2-40B4-BE49-F238E27FC236}">
                <a16:creationId xmlns:a16="http://schemas.microsoft.com/office/drawing/2014/main" id="{29F08216-5008-295A-A10E-285DDCF53908}"/>
              </a:ext>
            </a:extLst>
          </p:cNvPr>
          <p:cNvSpPr txBox="1"/>
          <p:nvPr/>
        </p:nvSpPr>
        <p:spPr>
          <a:xfrm>
            <a:off x="5638800" y="394692"/>
            <a:ext cx="5715000" cy="830997"/>
          </a:xfrm>
          <a:prstGeom prst="rect">
            <a:avLst/>
          </a:prstGeom>
          <a:noFill/>
        </p:spPr>
        <p:txBody>
          <a:bodyPr wrap="square" rtlCol="1">
            <a:spAutoFit/>
          </a:bodyPr>
          <a:lstStyle/>
          <a:p>
            <a:pPr algn="r"/>
            <a:r>
              <a:rPr lang="he-IL" sz="4800" b="1" dirty="0">
                <a:solidFill>
                  <a:srgbClr val="991737"/>
                </a:solidFill>
                <a:latin typeface="Almoni Tzar ML v5 AAA" panose="00000506000000000000" pitchFamily="50" charset="-79"/>
                <a:cs typeface="Almoni Tzar ML v5 AAA" panose="00000506000000000000" pitchFamily="50" charset="-79"/>
              </a:rPr>
              <a:t>סיכום</a:t>
            </a:r>
            <a:endParaRPr lang="he-IL" sz="4800" dirty="0"/>
          </a:p>
        </p:txBody>
      </p:sp>
      <p:pic>
        <p:nvPicPr>
          <p:cNvPr id="3" name="תמונה 2">
            <a:extLst>
              <a:ext uri="{FF2B5EF4-FFF2-40B4-BE49-F238E27FC236}">
                <a16:creationId xmlns:a16="http://schemas.microsoft.com/office/drawing/2014/main" id="{7D7F7D1A-7C33-8A1D-EFB2-B94E7F5E35E0}"/>
              </a:ext>
            </a:extLst>
          </p:cNvPr>
          <p:cNvPicPr>
            <a:picLocks noChangeAspect="1"/>
          </p:cNvPicPr>
          <p:nvPr/>
        </p:nvPicPr>
        <p:blipFill>
          <a:blip r:embed="rId3"/>
          <a:stretch>
            <a:fillRect/>
          </a:stretch>
        </p:blipFill>
        <p:spPr>
          <a:xfrm>
            <a:off x="130232" y="6341978"/>
            <a:ext cx="1176053" cy="397081"/>
          </a:xfrm>
          <a:prstGeom prst="rect">
            <a:avLst/>
          </a:prstGeom>
        </p:spPr>
      </p:pic>
      <p:sp>
        <p:nvSpPr>
          <p:cNvPr id="4" name="תיבת טקסט 3">
            <a:extLst>
              <a:ext uri="{FF2B5EF4-FFF2-40B4-BE49-F238E27FC236}">
                <a16:creationId xmlns:a16="http://schemas.microsoft.com/office/drawing/2014/main" id="{0B602B5C-4FE4-3548-5516-1E3EA8C9EF96}"/>
              </a:ext>
            </a:extLst>
          </p:cNvPr>
          <p:cNvSpPr txBox="1"/>
          <p:nvPr/>
        </p:nvSpPr>
        <p:spPr>
          <a:xfrm>
            <a:off x="642257" y="1171332"/>
            <a:ext cx="10711543" cy="4524315"/>
          </a:xfrm>
          <a:prstGeom prst="rect">
            <a:avLst/>
          </a:prstGeom>
          <a:noFill/>
        </p:spPr>
        <p:txBody>
          <a:bodyPr wrap="square" rtlCol="1">
            <a:spAutoFit/>
          </a:bodyPr>
          <a:lstStyle/>
          <a:p>
            <a:pPr algn="r"/>
            <a:r>
              <a:rPr lang="he-IL" sz="2400" b="1" dirty="0">
                <a:solidFill>
                  <a:srgbClr val="991737"/>
                </a:solidFill>
                <a:latin typeface="Almoni Tzar ML v5 AAA" panose="00000506000000000000" pitchFamily="50" charset="-79"/>
                <a:cs typeface="Almoni Tzar ML v5 AAA" panose="00000506000000000000" pitchFamily="50" charset="-79"/>
              </a:rPr>
              <a:t>מענק הפרישה הוא אירוע מס משמעותי.</a:t>
            </a:r>
          </a:p>
          <a:p>
            <a:pPr algn="r"/>
            <a:endParaRPr lang="he-IL" sz="2400" b="1" u="sng" dirty="0">
              <a:latin typeface="Almoni Tzar ML v5 AAA" panose="00000506000000000000" pitchFamily="50" charset="-79"/>
              <a:cs typeface="Almoni Tzar ML v5 AAA" panose="00000506000000000000" pitchFamily="50" charset="-79"/>
            </a:endParaRPr>
          </a:p>
          <a:p>
            <a:pPr algn="r"/>
            <a:r>
              <a:rPr lang="he-IL" sz="2400" b="1" u="sng" dirty="0">
                <a:latin typeface="Almoni Tzar ML v5 AAA" panose="00000506000000000000" pitchFamily="50" charset="-79"/>
                <a:cs typeface="Almoni Tzar ML v5 AAA" panose="00000506000000000000" pitchFamily="50" charset="-79"/>
              </a:rPr>
              <a:t>שלוש דרכי פעולה: </a:t>
            </a:r>
            <a:br>
              <a:rPr lang="en-US" sz="2400" b="1" u="sng" dirty="0">
                <a:latin typeface="Almoni Tzar ML v5 AAA" panose="00000506000000000000" pitchFamily="50" charset="-79"/>
                <a:cs typeface="Almoni Tzar ML v5 AAA" panose="00000506000000000000" pitchFamily="50" charset="-79"/>
              </a:rPr>
            </a:br>
            <a:r>
              <a:rPr lang="he-IL" sz="2400" dirty="0">
                <a:latin typeface="Almoni Tzar ML v5 AAA" panose="00000506000000000000" pitchFamily="50" charset="-79"/>
                <a:cs typeface="Almoni Tzar ML v5 AAA" panose="00000506000000000000" pitchFamily="50" charset="-79"/>
              </a:rPr>
              <a:t>רצף קצבה, רצף פיצויים, ומשיכה במס ו/או בפטור— לעיתים ניתן לשלב ביניהן.</a:t>
            </a:r>
          </a:p>
          <a:p>
            <a:pPr algn="r"/>
            <a:r>
              <a:rPr lang="he-IL" sz="2400" dirty="0">
                <a:latin typeface="Almoni Tzar ML v5 AAA" panose="00000506000000000000" pitchFamily="50" charset="-79"/>
                <a:cs typeface="Almoni Tzar ML v5 AAA" panose="00000506000000000000" pitchFamily="50" charset="-79"/>
              </a:rPr>
              <a:t>שילוב נכון יכול לחסוך לכם תשלום מס גבוה ומיותר.</a:t>
            </a:r>
          </a:p>
          <a:p>
            <a:pPr algn="r"/>
            <a:r>
              <a:rPr lang="he-IL" sz="2400" dirty="0">
                <a:latin typeface="Almoni Tzar ML v5 AAA" panose="00000506000000000000" pitchFamily="50" charset="-79"/>
                <a:cs typeface="Almoni Tzar ML v5 AAA" panose="00000506000000000000" pitchFamily="50" charset="-79"/>
              </a:rPr>
              <a:t>בחרו באופן אקטיבי לאחר קבלת הכוונה.</a:t>
            </a:r>
            <a:br>
              <a:rPr lang="en-US" sz="2400" dirty="0">
                <a:latin typeface="Almoni Tzar ML v5 AAA" panose="00000506000000000000" pitchFamily="50" charset="-79"/>
                <a:cs typeface="Almoni Tzar ML v5 AAA" panose="00000506000000000000" pitchFamily="50" charset="-79"/>
              </a:rPr>
            </a:br>
            <a:endParaRPr lang="he-IL" sz="2400" dirty="0">
              <a:latin typeface="Almoni Tzar ML v5 AAA" panose="00000506000000000000" pitchFamily="50" charset="-79"/>
              <a:cs typeface="Almoni Tzar ML v5 AAA" panose="00000506000000000000" pitchFamily="50" charset="-79"/>
            </a:endParaRPr>
          </a:p>
          <a:p>
            <a:pPr algn="r"/>
            <a:r>
              <a:rPr lang="he-IL" sz="2400" dirty="0">
                <a:latin typeface="Almoni Tzar ML v5 AAA" panose="00000506000000000000" pitchFamily="50" charset="-79"/>
                <a:cs typeface="Almoni Tzar ML v5 AAA" panose="00000506000000000000" pitchFamily="50" charset="-79"/>
              </a:rPr>
              <a:t>כל החלטה יכולה להשפיע על קצבתכם בפרישה.</a:t>
            </a:r>
          </a:p>
          <a:p>
            <a:pPr algn="r"/>
            <a:r>
              <a:rPr lang="he-IL" sz="2400" dirty="0">
                <a:latin typeface="Almoni Tzar ML v5 AAA" panose="00000506000000000000" pitchFamily="50" charset="-79"/>
                <a:cs typeface="Almoni Tzar ML v5 AAA" panose="00000506000000000000" pitchFamily="50" charset="-79"/>
              </a:rPr>
              <a:t>ההחלטה תמיד אישית — תלויה בגיל, נזילות, מצב משפחתי, קופות קיימות והכנסות עתידיות.</a:t>
            </a:r>
          </a:p>
          <a:p>
            <a:pPr algn="r"/>
            <a:r>
              <a:rPr lang="he-IL" sz="2400" dirty="0">
                <a:latin typeface="Almoni Tzar ML v5 AAA" panose="00000506000000000000" pitchFamily="50" charset="-79"/>
                <a:cs typeface="Almoni Tzar ML v5 AAA" panose="00000506000000000000" pitchFamily="50" charset="-79"/>
              </a:rPr>
              <a:t>עובדים שעוזבים קיום והגיעו לגיל פרישה – חשוב לתכנן את העזיבה במקביל לתכנון הפרישה.</a:t>
            </a:r>
          </a:p>
          <a:p>
            <a:pPr algn="r"/>
            <a:endParaRPr lang="he-IL" sz="2400" dirty="0">
              <a:latin typeface="Almoni Tzar ML v5 AAA" panose="00000506000000000000" pitchFamily="50" charset="-79"/>
              <a:cs typeface="Almoni Tzar ML v5 AAA" panose="00000506000000000000" pitchFamily="50" charset="-79"/>
            </a:endParaRPr>
          </a:p>
          <a:p>
            <a:pPr algn="r"/>
            <a:endParaRPr lang="he-IL" sz="2400" u="sng" dirty="0">
              <a:latin typeface="Almoni Tzar ML v5 AAA" panose="00000506000000000000" pitchFamily="50" charset="-79"/>
              <a:cs typeface="Almoni Tzar ML v5 AAA" panose="00000506000000000000" pitchFamily="50" charset="-79"/>
            </a:endParaRPr>
          </a:p>
        </p:txBody>
      </p:sp>
      <p:pic>
        <p:nvPicPr>
          <p:cNvPr id="5" name="תמונה 4">
            <a:extLst>
              <a:ext uri="{FF2B5EF4-FFF2-40B4-BE49-F238E27FC236}">
                <a16:creationId xmlns:a16="http://schemas.microsoft.com/office/drawing/2014/main" id="{C3AB69E0-2A66-81E3-D231-A7DA2F63C1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176" y="6237757"/>
            <a:ext cx="1023653" cy="501302"/>
          </a:xfrm>
          <a:prstGeom prst="rect">
            <a:avLst/>
          </a:prstGeom>
        </p:spPr>
      </p:pic>
      <p:sp>
        <p:nvSpPr>
          <p:cNvPr id="6" name="משולש שווה-שוקיים 5">
            <a:extLst>
              <a:ext uri="{FF2B5EF4-FFF2-40B4-BE49-F238E27FC236}">
                <a16:creationId xmlns:a16="http://schemas.microsoft.com/office/drawing/2014/main" id="{93F0DB1E-66FA-54BB-D966-773ECFA6EF39}"/>
              </a:ext>
            </a:extLst>
          </p:cNvPr>
          <p:cNvSpPr/>
          <p:nvPr/>
        </p:nvSpPr>
        <p:spPr>
          <a:xfrm>
            <a:off x="5706032" y="6571622"/>
            <a:ext cx="281354" cy="1775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550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1737"/>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4A35F77-990F-438E-B7E9-C4C53C2139BE}"/>
              </a:ext>
            </a:extLst>
          </p:cNvPr>
          <p:cNvGrpSpPr/>
          <p:nvPr/>
        </p:nvGrpSpPr>
        <p:grpSpPr>
          <a:xfrm>
            <a:off x="2322877" y="-442196"/>
            <a:ext cx="7546247" cy="8900482"/>
            <a:chOff x="2322877" y="-442196"/>
            <a:chExt cx="7546247" cy="8900482"/>
          </a:xfrm>
        </p:grpSpPr>
        <p:sp>
          <p:nvSpPr>
            <p:cNvPr id="16" name="Freeform: Shape 15">
              <a:extLst>
                <a:ext uri="{FF2B5EF4-FFF2-40B4-BE49-F238E27FC236}">
                  <a16:creationId xmlns:a16="http://schemas.microsoft.com/office/drawing/2014/main" id="{ED992B7C-C633-403B-7ECA-AA5854AED8DC}"/>
                </a:ext>
              </a:extLst>
            </p:cNvPr>
            <p:cNvSpPr/>
            <p:nvPr/>
          </p:nvSpPr>
          <p:spPr>
            <a:xfrm>
              <a:off x="3836124" y="1176268"/>
              <a:ext cx="6033000" cy="5681732"/>
            </a:xfrm>
            <a:custGeom>
              <a:avLst/>
              <a:gdLst>
                <a:gd name="connsiteX0" fmla="*/ 4283150 w 6033000"/>
                <a:gd name="connsiteY0" fmla="*/ 0 h 5681732"/>
                <a:gd name="connsiteX1" fmla="*/ 5103326 w 6033000"/>
                <a:gd name="connsiteY1" fmla="*/ 619690 h 5681732"/>
                <a:gd name="connsiteX2" fmla="*/ 5107156 w 6033000"/>
                <a:gd name="connsiteY2" fmla="*/ 623517 h 5681732"/>
                <a:gd name="connsiteX3" fmla="*/ 5103326 w 6033000"/>
                <a:gd name="connsiteY3" fmla="*/ 5103326 h 5681732"/>
                <a:gd name="connsiteX4" fmla="*/ 4483453 w 6033000"/>
                <a:gd name="connsiteY4" fmla="*/ 5601051 h 5681732"/>
                <a:gd name="connsiteX5" fmla="*/ 4326836 w 6033000"/>
                <a:gd name="connsiteY5" fmla="*/ 5681732 h 5681732"/>
                <a:gd name="connsiteX6" fmla="*/ 1396442 w 6033000"/>
                <a:gd name="connsiteY6" fmla="*/ 5681732 h 5681732"/>
                <a:gd name="connsiteX7" fmla="*/ 1258262 w 6033000"/>
                <a:gd name="connsiteY7" fmla="*/ 5609837 h 5681732"/>
                <a:gd name="connsiteX8" fmla="*/ 0 w 6033000"/>
                <a:gd name="connsiteY8" fmla="*/ 4246697 h 5681732"/>
                <a:gd name="connsiteX9" fmla="*/ 1348736 w 6033000"/>
                <a:gd name="connsiteY9" fmla="*/ 3554102 h 5681732"/>
                <a:gd name="connsiteX10" fmla="*/ 1695034 w 6033000"/>
                <a:gd name="connsiteY10" fmla="*/ 4046208 h 5681732"/>
                <a:gd name="connsiteX11" fmla="*/ 4046210 w 6033000"/>
                <a:gd name="connsiteY11" fmla="*/ 4027982 h 5681732"/>
                <a:gd name="connsiteX12" fmla="*/ 4027985 w 6033000"/>
                <a:gd name="connsiteY12" fmla="*/ 1676806 h 5681732"/>
                <a:gd name="connsiteX13" fmla="*/ 3608782 w 6033000"/>
                <a:gd name="connsiteY13" fmla="*/ 1366962 h 5681732"/>
                <a:gd name="connsiteX14" fmla="*/ 4283150 w 6033000"/>
                <a:gd name="connsiteY14" fmla="*/ 0 h 568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33000" h="5681732">
                  <a:moveTo>
                    <a:pt x="4283150" y="0"/>
                  </a:moveTo>
                  <a:cubicBezTo>
                    <a:pt x="4589716" y="158532"/>
                    <a:pt x="4867116" y="368095"/>
                    <a:pt x="5103326" y="619690"/>
                  </a:cubicBezTo>
                  <a:cubicBezTo>
                    <a:pt x="5104604" y="620965"/>
                    <a:pt x="5105878" y="622241"/>
                    <a:pt x="5107156" y="623517"/>
                  </a:cubicBezTo>
                  <a:cubicBezTo>
                    <a:pt x="6343072" y="1861638"/>
                    <a:pt x="6341432" y="3867318"/>
                    <a:pt x="5103326" y="5103326"/>
                  </a:cubicBezTo>
                  <a:cubicBezTo>
                    <a:pt x="4922615" y="5299827"/>
                    <a:pt x="4713505" y="5467509"/>
                    <a:pt x="4483453" y="5601051"/>
                  </a:cubicBezTo>
                  <a:lnTo>
                    <a:pt x="4326836" y="5681732"/>
                  </a:lnTo>
                  <a:lnTo>
                    <a:pt x="1396442" y="5681732"/>
                  </a:lnTo>
                  <a:lnTo>
                    <a:pt x="1258262" y="5609837"/>
                  </a:lnTo>
                  <a:cubicBezTo>
                    <a:pt x="730206" y="5302077"/>
                    <a:pt x="285231" y="4838762"/>
                    <a:pt x="0" y="4246697"/>
                  </a:cubicBezTo>
                  <a:lnTo>
                    <a:pt x="1348736" y="3554102"/>
                  </a:lnTo>
                  <a:cubicBezTo>
                    <a:pt x="1436533" y="3735945"/>
                    <a:pt x="1553526" y="3902166"/>
                    <a:pt x="1695034" y="4046208"/>
                  </a:cubicBezTo>
                  <a:cubicBezTo>
                    <a:pt x="2349354" y="4690430"/>
                    <a:pt x="3401914" y="4682284"/>
                    <a:pt x="4046210" y="4027982"/>
                  </a:cubicBezTo>
                  <a:cubicBezTo>
                    <a:pt x="4690504" y="3373681"/>
                    <a:pt x="4682304" y="2321028"/>
                    <a:pt x="4027985" y="1676806"/>
                  </a:cubicBezTo>
                  <a:cubicBezTo>
                    <a:pt x="3908967" y="1548057"/>
                    <a:pt x="3766802" y="1442928"/>
                    <a:pt x="3608782" y="1366962"/>
                  </a:cubicBezTo>
                  <a:lnTo>
                    <a:pt x="42831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oup 20">
              <a:extLst>
                <a:ext uri="{FF2B5EF4-FFF2-40B4-BE49-F238E27FC236}">
                  <a16:creationId xmlns:a16="http://schemas.microsoft.com/office/drawing/2014/main" id="{C0D83B4C-4F2F-3F93-5D65-BD0DE77F1D4A}"/>
                </a:ext>
              </a:extLst>
            </p:cNvPr>
            <p:cNvGrpSpPr/>
            <p:nvPr/>
          </p:nvGrpSpPr>
          <p:grpSpPr>
            <a:xfrm>
              <a:off x="2322877" y="-442196"/>
              <a:ext cx="7546247" cy="8900482"/>
              <a:chOff x="2322877" y="-442196"/>
              <a:chExt cx="7546247" cy="8900482"/>
            </a:xfrm>
          </p:grpSpPr>
          <p:pic>
            <p:nvPicPr>
              <p:cNvPr id="10" name="Picture 9" descr="A picture containing building&#10;&#10;Description automatically generated">
                <a:extLst>
                  <a:ext uri="{FF2B5EF4-FFF2-40B4-BE49-F238E27FC236}">
                    <a16:creationId xmlns:a16="http://schemas.microsoft.com/office/drawing/2014/main" id="{4238DCE1-BF1E-87A2-0C93-3898AB428A5B}"/>
                  </a:ext>
                </a:extLst>
              </p:cNvPr>
              <p:cNvPicPr>
                <a:picLocks noChangeAspect="1"/>
              </p:cNvPicPr>
              <p:nvPr/>
            </p:nvPicPr>
            <p:blipFill>
              <a:blip r:embed="rId2">
                <a:duotone>
                  <a:prstClr val="black"/>
                  <a:schemeClr val="accent3">
                    <a:tint val="45000"/>
                    <a:satMod val="400000"/>
                  </a:schemeClr>
                </a:duotone>
                <a:alphaModFix amt="50000"/>
                <a:extLst>
                  <a:ext uri="{28A0092B-C50C-407E-A947-70E740481C1C}">
                    <a14:useLocalDpi xmlns:a14="http://schemas.microsoft.com/office/drawing/2010/main" val="0"/>
                  </a:ext>
                </a:extLst>
              </a:blip>
              <a:srcRect l="22290" t="17152" r="19063"/>
              <a:stretch>
                <a:fillRect/>
              </a:stretch>
            </p:blipFill>
            <p:spPr>
              <a:xfrm>
                <a:off x="3836124" y="1176268"/>
                <a:ext cx="6033000" cy="5681732"/>
              </a:xfrm>
              <a:custGeom>
                <a:avLst/>
                <a:gdLst>
                  <a:gd name="connsiteX0" fmla="*/ 4283150 w 6033000"/>
                  <a:gd name="connsiteY0" fmla="*/ 0 h 5681732"/>
                  <a:gd name="connsiteX1" fmla="*/ 5103326 w 6033000"/>
                  <a:gd name="connsiteY1" fmla="*/ 619690 h 5681732"/>
                  <a:gd name="connsiteX2" fmla="*/ 5107156 w 6033000"/>
                  <a:gd name="connsiteY2" fmla="*/ 623517 h 5681732"/>
                  <a:gd name="connsiteX3" fmla="*/ 5103326 w 6033000"/>
                  <a:gd name="connsiteY3" fmla="*/ 5103326 h 5681732"/>
                  <a:gd name="connsiteX4" fmla="*/ 4483453 w 6033000"/>
                  <a:gd name="connsiteY4" fmla="*/ 5601051 h 5681732"/>
                  <a:gd name="connsiteX5" fmla="*/ 4326836 w 6033000"/>
                  <a:gd name="connsiteY5" fmla="*/ 5681732 h 5681732"/>
                  <a:gd name="connsiteX6" fmla="*/ 1396442 w 6033000"/>
                  <a:gd name="connsiteY6" fmla="*/ 5681732 h 5681732"/>
                  <a:gd name="connsiteX7" fmla="*/ 1258262 w 6033000"/>
                  <a:gd name="connsiteY7" fmla="*/ 5609837 h 5681732"/>
                  <a:gd name="connsiteX8" fmla="*/ 0 w 6033000"/>
                  <a:gd name="connsiteY8" fmla="*/ 4246697 h 5681732"/>
                  <a:gd name="connsiteX9" fmla="*/ 1348736 w 6033000"/>
                  <a:gd name="connsiteY9" fmla="*/ 3554102 h 5681732"/>
                  <a:gd name="connsiteX10" fmla="*/ 1695034 w 6033000"/>
                  <a:gd name="connsiteY10" fmla="*/ 4046208 h 5681732"/>
                  <a:gd name="connsiteX11" fmla="*/ 4046210 w 6033000"/>
                  <a:gd name="connsiteY11" fmla="*/ 4027982 h 5681732"/>
                  <a:gd name="connsiteX12" fmla="*/ 4027985 w 6033000"/>
                  <a:gd name="connsiteY12" fmla="*/ 1676806 h 5681732"/>
                  <a:gd name="connsiteX13" fmla="*/ 3608782 w 6033000"/>
                  <a:gd name="connsiteY13" fmla="*/ 1366962 h 568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33000" h="5681732">
                    <a:moveTo>
                      <a:pt x="4283150" y="0"/>
                    </a:moveTo>
                    <a:cubicBezTo>
                      <a:pt x="4589716" y="158532"/>
                      <a:pt x="4867116" y="368095"/>
                      <a:pt x="5103326" y="619690"/>
                    </a:cubicBezTo>
                    <a:cubicBezTo>
                      <a:pt x="5104604" y="620965"/>
                      <a:pt x="5105878" y="622241"/>
                      <a:pt x="5107156" y="623517"/>
                    </a:cubicBezTo>
                    <a:cubicBezTo>
                      <a:pt x="6343072" y="1861638"/>
                      <a:pt x="6341432" y="3867318"/>
                      <a:pt x="5103326" y="5103326"/>
                    </a:cubicBezTo>
                    <a:cubicBezTo>
                      <a:pt x="4922615" y="5299827"/>
                      <a:pt x="4713505" y="5467509"/>
                      <a:pt x="4483453" y="5601051"/>
                    </a:cubicBezTo>
                    <a:lnTo>
                      <a:pt x="4326836" y="5681732"/>
                    </a:lnTo>
                    <a:lnTo>
                      <a:pt x="1396442" y="5681732"/>
                    </a:lnTo>
                    <a:lnTo>
                      <a:pt x="1258262" y="5609837"/>
                    </a:lnTo>
                    <a:cubicBezTo>
                      <a:pt x="730206" y="5302077"/>
                      <a:pt x="285231" y="4838762"/>
                      <a:pt x="0" y="4246697"/>
                    </a:cubicBezTo>
                    <a:lnTo>
                      <a:pt x="1348736" y="3554102"/>
                    </a:lnTo>
                    <a:cubicBezTo>
                      <a:pt x="1436533" y="3735945"/>
                      <a:pt x="1553526" y="3902166"/>
                      <a:pt x="1695034" y="4046208"/>
                    </a:cubicBezTo>
                    <a:cubicBezTo>
                      <a:pt x="2349354" y="4690430"/>
                      <a:pt x="3401914" y="4682284"/>
                      <a:pt x="4046210" y="4027982"/>
                    </a:cubicBezTo>
                    <a:cubicBezTo>
                      <a:pt x="4690504" y="3373681"/>
                      <a:pt x="4682304" y="2321028"/>
                      <a:pt x="4027985" y="1676806"/>
                    </a:cubicBezTo>
                    <a:cubicBezTo>
                      <a:pt x="3908967" y="1548057"/>
                      <a:pt x="3766802" y="1442928"/>
                      <a:pt x="3608782" y="1366962"/>
                    </a:cubicBezTo>
                    <a:close/>
                  </a:path>
                </a:pathLst>
              </a:custGeom>
            </p:spPr>
          </p:pic>
          <p:sp>
            <p:nvSpPr>
              <p:cNvPr id="5" name="Graphic 3">
                <a:extLst>
                  <a:ext uri="{FF2B5EF4-FFF2-40B4-BE49-F238E27FC236}">
                    <a16:creationId xmlns:a16="http://schemas.microsoft.com/office/drawing/2014/main" id="{73214A58-3FAB-921D-B0B7-FC8B0E55C817}"/>
                  </a:ext>
                </a:extLst>
              </p:cNvPr>
              <p:cNvSpPr/>
              <p:nvPr/>
            </p:nvSpPr>
            <p:spPr>
              <a:xfrm>
                <a:off x="2322877" y="-442196"/>
                <a:ext cx="7279173" cy="8900482"/>
              </a:xfrm>
              <a:custGeom>
                <a:avLst/>
                <a:gdLst>
                  <a:gd name="connsiteX0" fmla="*/ 2283306 w 7279173"/>
                  <a:gd name="connsiteY0" fmla="*/ 564226 h 8900482"/>
                  <a:gd name="connsiteX1" fmla="*/ 1612182 w 7279173"/>
                  <a:gd name="connsiteY1" fmla="*/ 1031846 h 8900482"/>
                  <a:gd name="connsiteX2" fmla="*/ 1605226 w 7279173"/>
                  <a:gd name="connsiteY2" fmla="*/ 1038255 h 8900482"/>
                  <a:gd name="connsiteX3" fmla="*/ 1597774 w 7279173"/>
                  <a:gd name="connsiteY3" fmla="*/ 1044068 h 8900482"/>
                  <a:gd name="connsiteX4" fmla="*/ 1210243 w 7279173"/>
                  <a:gd name="connsiteY4" fmla="*/ 1416694 h 8900482"/>
                  <a:gd name="connsiteX5" fmla="*/ 1206964 w 7279173"/>
                  <a:gd name="connsiteY5" fmla="*/ 1420321 h 8900482"/>
                  <a:gd name="connsiteX6" fmla="*/ 46408 w 7279173"/>
                  <a:gd name="connsiteY6" fmla="*/ 3851929 h 8900482"/>
                  <a:gd name="connsiteX7" fmla="*/ 45911 w 7279173"/>
                  <a:gd name="connsiteY7" fmla="*/ 3855408 h 8900482"/>
                  <a:gd name="connsiteX8" fmla="*/ -1587 w 7279173"/>
                  <a:gd name="connsiteY8" fmla="*/ 4455533 h 8900482"/>
                  <a:gd name="connsiteX9" fmla="*/ 4223843 w 7279173"/>
                  <a:gd name="connsiteY9" fmla="*/ 8898974 h 8900482"/>
                  <a:gd name="connsiteX10" fmla="*/ 4223843 w 7279173"/>
                  <a:gd name="connsiteY10" fmla="*/ 7956529 h 8900482"/>
                  <a:gd name="connsiteX11" fmla="*/ 2588015 w 7279173"/>
                  <a:gd name="connsiteY11" fmla="*/ 7410011 h 8900482"/>
                  <a:gd name="connsiteX12" fmla="*/ 1293115 w 7279173"/>
                  <a:gd name="connsiteY12" fmla="*/ 5972469 h 8900482"/>
                  <a:gd name="connsiteX13" fmla="*/ 1757010 w 7279173"/>
                  <a:gd name="connsiteY13" fmla="*/ 2208003 h 8900482"/>
                  <a:gd name="connsiteX14" fmla="*/ 4136847 w 7279173"/>
                  <a:gd name="connsiteY14" fmla="*/ 963879 h 8900482"/>
                  <a:gd name="connsiteX15" fmla="*/ 5472736 w 7279173"/>
                  <a:gd name="connsiteY15" fmla="*/ 1099068 h 8900482"/>
                  <a:gd name="connsiteX16" fmla="*/ 6553998 w 7279173"/>
                  <a:gd name="connsiteY16" fmla="*/ 1652244 h 8900482"/>
                  <a:gd name="connsiteX17" fmla="*/ 7277587 w 7279173"/>
                  <a:gd name="connsiteY17" fmla="*/ 1013215 h 8900482"/>
                  <a:gd name="connsiteX18" fmla="*/ 2286387 w 7279173"/>
                  <a:gd name="connsiteY18" fmla="*/ 562188 h 8900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79173" h="8900482">
                    <a:moveTo>
                      <a:pt x="2283306" y="564226"/>
                    </a:moveTo>
                    <a:cubicBezTo>
                      <a:pt x="2024952" y="702097"/>
                      <a:pt x="1798942" y="859444"/>
                      <a:pt x="1612182" y="1031846"/>
                    </a:cubicBezTo>
                    <a:lnTo>
                      <a:pt x="1605226" y="1038255"/>
                    </a:lnTo>
                    <a:lnTo>
                      <a:pt x="1597774" y="1044068"/>
                    </a:lnTo>
                    <a:cubicBezTo>
                      <a:pt x="1473565" y="1140653"/>
                      <a:pt x="1350499" y="1258999"/>
                      <a:pt x="1210243" y="1416694"/>
                    </a:cubicBezTo>
                    <a:lnTo>
                      <a:pt x="1206964" y="1420321"/>
                    </a:lnTo>
                    <a:cubicBezTo>
                      <a:pt x="572953" y="2103071"/>
                      <a:pt x="171660" y="2943914"/>
                      <a:pt x="46408" y="3851929"/>
                    </a:cubicBezTo>
                    <a:lnTo>
                      <a:pt x="45911" y="3855408"/>
                    </a:lnTo>
                    <a:cubicBezTo>
                      <a:pt x="14461" y="4053893"/>
                      <a:pt x="-1437" y="4254564"/>
                      <a:pt x="-1587" y="4455533"/>
                    </a:cubicBezTo>
                    <a:cubicBezTo>
                      <a:pt x="-1587" y="6833683"/>
                      <a:pt x="1874213" y="8782019"/>
                      <a:pt x="4223843" y="8898974"/>
                    </a:cubicBezTo>
                    <a:lnTo>
                      <a:pt x="4223843" y="7956529"/>
                    </a:lnTo>
                    <a:cubicBezTo>
                      <a:pt x="3646422" y="7912310"/>
                      <a:pt x="3084949" y="7725401"/>
                      <a:pt x="2588015" y="7410011"/>
                    </a:cubicBezTo>
                    <a:cubicBezTo>
                      <a:pt x="2029722" y="7056016"/>
                      <a:pt x="1581974" y="6558933"/>
                      <a:pt x="1293115" y="5972469"/>
                    </a:cubicBezTo>
                    <a:cubicBezTo>
                      <a:pt x="685039" y="4737090"/>
                      <a:pt x="867228" y="3258758"/>
                      <a:pt x="1757010" y="2208003"/>
                    </a:cubicBezTo>
                    <a:cubicBezTo>
                      <a:pt x="2355695" y="1496287"/>
                      <a:pt x="3210747" y="1049285"/>
                      <a:pt x="4136847" y="963879"/>
                    </a:cubicBezTo>
                    <a:cubicBezTo>
                      <a:pt x="4586682" y="921598"/>
                      <a:pt x="5040490" y="967506"/>
                      <a:pt x="5472736" y="1099068"/>
                    </a:cubicBezTo>
                    <a:cubicBezTo>
                      <a:pt x="5863199" y="1217662"/>
                      <a:pt x="6229366" y="1404969"/>
                      <a:pt x="6553998" y="1652244"/>
                    </a:cubicBezTo>
                    <a:lnTo>
                      <a:pt x="7277587" y="1013215"/>
                    </a:lnTo>
                    <a:cubicBezTo>
                      <a:pt x="5865633" y="-150968"/>
                      <a:pt x="3884157" y="-330028"/>
                      <a:pt x="2286387" y="562188"/>
                    </a:cubicBezTo>
                    <a:close/>
                  </a:path>
                </a:pathLst>
              </a:custGeom>
              <a:solidFill>
                <a:schemeClr val="bg1">
                  <a:alpha val="50000"/>
                </a:schemeClr>
              </a:solidFill>
              <a:ln w="4967" cap="flat">
                <a:noFill/>
                <a:prstDash val="solid"/>
                <a:miter/>
              </a:ln>
            </p:spPr>
            <p:txBody>
              <a:bodyPr rtlCol="0" anchor="ctr"/>
              <a:lstStyle/>
              <a:p>
                <a:endParaRPr lang="en-US"/>
              </a:p>
            </p:txBody>
          </p:sp>
        </p:grpSp>
      </p:grpSp>
      <p:pic>
        <p:nvPicPr>
          <p:cNvPr id="3" name="Graphic 2">
            <a:extLst>
              <a:ext uri="{FF2B5EF4-FFF2-40B4-BE49-F238E27FC236}">
                <a16:creationId xmlns:a16="http://schemas.microsoft.com/office/drawing/2014/main" id="{48A653CB-CF42-7677-4C61-311C7BC89F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75520" y="4381407"/>
            <a:ext cx="2346961" cy="2491834"/>
          </a:xfrm>
          <a:prstGeom prst="rect">
            <a:avLst/>
          </a:prstGeom>
        </p:spPr>
      </p:pic>
      <p:grpSp>
        <p:nvGrpSpPr>
          <p:cNvPr id="18" name="Group 17">
            <a:extLst>
              <a:ext uri="{FF2B5EF4-FFF2-40B4-BE49-F238E27FC236}">
                <a16:creationId xmlns:a16="http://schemas.microsoft.com/office/drawing/2014/main" id="{3BB53C25-CBE7-75D2-3DAD-BE845C5AEF4D}"/>
              </a:ext>
            </a:extLst>
          </p:cNvPr>
          <p:cNvGrpSpPr/>
          <p:nvPr/>
        </p:nvGrpSpPr>
        <p:grpSpPr>
          <a:xfrm>
            <a:off x="3733800" y="2870200"/>
            <a:ext cx="4724400" cy="1841173"/>
            <a:chOff x="3733800" y="2870200"/>
            <a:chExt cx="4724400" cy="1841173"/>
          </a:xfrm>
        </p:grpSpPr>
        <p:sp>
          <p:nvSpPr>
            <p:cNvPr id="2" name="TextBox 1">
              <a:extLst>
                <a:ext uri="{FF2B5EF4-FFF2-40B4-BE49-F238E27FC236}">
                  <a16:creationId xmlns:a16="http://schemas.microsoft.com/office/drawing/2014/main" id="{C7F4A5EE-8E9B-FAE4-52EE-C1A233FDD4F2}"/>
                </a:ext>
              </a:extLst>
            </p:cNvPr>
            <p:cNvSpPr txBox="1"/>
            <p:nvPr/>
          </p:nvSpPr>
          <p:spPr>
            <a:xfrm>
              <a:off x="3733800" y="2870200"/>
              <a:ext cx="4724400" cy="1354217"/>
            </a:xfrm>
            <a:prstGeom prst="rect">
              <a:avLst/>
            </a:prstGeom>
            <a:noFill/>
          </p:spPr>
          <p:txBody>
            <a:bodyPr wrap="square" rtlCol="0">
              <a:spAutoFit/>
            </a:bodyPr>
            <a:lstStyle/>
            <a:p>
              <a:pPr algn="ctr" rtl="1"/>
              <a:r>
                <a:rPr lang="he-IL" sz="8200" b="1" spc="300" dirty="0">
                  <a:solidFill>
                    <a:schemeClr val="bg1"/>
                  </a:solidFill>
                  <a:latin typeface="Almoni Tzar ML v5 AAA DemiBold" panose="00000706000000000000" pitchFamily="50" charset="-79"/>
                  <a:cs typeface="Almoni Tzar ML v5 AAA DemiBold" panose="00000706000000000000" pitchFamily="50" charset="-79"/>
                </a:rPr>
                <a:t>תודה רבה </a:t>
              </a:r>
              <a:endParaRPr lang="en-US" sz="8200" b="1" spc="300" dirty="0">
                <a:solidFill>
                  <a:schemeClr val="bg1"/>
                </a:solidFill>
                <a:latin typeface="Almoni Tzar ML v5 AAA DemiBold" panose="00000706000000000000" pitchFamily="50" charset="-79"/>
                <a:cs typeface="Almoni Tzar ML v5 AAA DemiBold" panose="00000706000000000000" pitchFamily="50" charset="-79"/>
              </a:endParaRPr>
            </a:p>
          </p:txBody>
        </p:sp>
        <p:pic>
          <p:nvPicPr>
            <p:cNvPr id="8" name="Graphic 7">
              <a:extLst>
                <a:ext uri="{FF2B5EF4-FFF2-40B4-BE49-F238E27FC236}">
                  <a16:creationId xmlns:a16="http://schemas.microsoft.com/office/drawing/2014/main" id="{21D0C09E-F9B5-E454-FA30-381D25A6D6CD}"/>
                </a:ext>
              </a:extLst>
            </p:cNvPr>
            <p:cNvPicPr>
              <a:picLocks noChangeAspect="1"/>
            </p:cNvPicPr>
            <p:nvPr/>
          </p:nvPicPr>
          <p:blipFill>
            <a:blip>
              <a:extLst>
                <a:ext uri="{96DAC541-7B7A-43D3-8B79-37D633B846F1}">
                  <asvg:svgBlip xmlns:asvg="http://schemas.microsoft.com/office/drawing/2016/SVG/main" r:embed="rId4"/>
                </a:ext>
              </a:extLst>
            </a:blip>
            <a:srcRect b="30943"/>
            <a:stretch>
              <a:fillRect/>
            </a:stretch>
          </p:blipFill>
          <p:spPr>
            <a:xfrm>
              <a:off x="4801901" y="4084999"/>
              <a:ext cx="2501236" cy="626374"/>
            </a:xfrm>
            <a:prstGeom prst="rect">
              <a:avLst/>
            </a:prstGeom>
          </p:spPr>
        </p:pic>
      </p:grpSp>
      <p:pic>
        <p:nvPicPr>
          <p:cNvPr id="23" name="Graphic 22">
            <a:extLst>
              <a:ext uri="{FF2B5EF4-FFF2-40B4-BE49-F238E27FC236}">
                <a16:creationId xmlns:a16="http://schemas.microsoft.com/office/drawing/2014/main" id="{D6D2F763-7323-10C3-5B8A-62619836CBC0}"/>
              </a:ext>
            </a:extLst>
          </p:cNvPr>
          <p:cNvPicPr>
            <a:picLocks noChangeAspect="1"/>
          </p:cNvPicPr>
          <p:nvPr/>
        </p:nvPicPr>
        <p:blipFill>
          <a:blip>
            <a:extLst>
              <a:ext uri="{96DAC541-7B7A-43D3-8B79-37D633B846F1}">
                <asvg:svgBlip xmlns:asvg="http://schemas.microsoft.com/office/drawing/2016/SVG/main" r:embed="rId5"/>
              </a:ext>
            </a:extLst>
          </a:blip>
          <a:srcRect r="3999" b="4929"/>
          <a:stretch>
            <a:fillRect/>
          </a:stretch>
        </p:blipFill>
        <p:spPr>
          <a:xfrm rot="20743471">
            <a:off x="9027601" y="3261553"/>
            <a:ext cx="3701377" cy="3891812"/>
          </a:xfrm>
          <a:custGeom>
            <a:avLst/>
            <a:gdLst>
              <a:gd name="connsiteX0" fmla="*/ 3701377 w 3701377"/>
              <a:gd name="connsiteY0" fmla="*/ 0 h 3891812"/>
              <a:gd name="connsiteX1" fmla="*/ 2711139 w 3701377"/>
              <a:gd name="connsiteY1" fmla="*/ 3891812 h 3891812"/>
              <a:gd name="connsiteX2" fmla="*/ 0 w 3701377"/>
              <a:gd name="connsiteY2" fmla="*/ 3201987 h 3891812"/>
              <a:gd name="connsiteX3" fmla="*/ 0 w 3701377"/>
              <a:gd name="connsiteY3" fmla="*/ 0 h 3891812"/>
            </a:gdLst>
            <a:ahLst/>
            <a:cxnLst>
              <a:cxn ang="0">
                <a:pos x="connsiteX0" y="connsiteY0"/>
              </a:cxn>
              <a:cxn ang="0">
                <a:pos x="connsiteX1" y="connsiteY1"/>
              </a:cxn>
              <a:cxn ang="0">
                <a:pos x="connsiteX2" y="connsiteY2"/>
              </a:cxn>
              <a:cxn ang="0">
                <a:pos x="connsiteX3" y="connsiteY3"/>
              </a:cxn>
            </a:cxnLst>
            <a:rect l="l" t="t" r="r" b="b"/>
            <a:pathLst>
              <a:path w="3701377" h="3891812">
                <a:moveTo>
                  <a:pt x="3701377" y="0"/>
                </a:moveTo>
                <a:lnTo>
                  <a:pt x="2711139" y="3891812"/>
                </a:lnTo>
                <a:lnTo>
                  <a:pt x="0" y="3201987"/>
                </a:lnTo>
                <a:lnTo>
                  <a:pt x="0" y="0"/>
                </a:lnTo>
                <a:close/>
              </a:path>
            </a:pathLst>
          </a:custGeom>
        </p:spPr>
      </p:pic>
      <p:pic>
        <p:nvPicPr>
          <p:cNvPr id="6" name="תמונה 5">
            <a:extLst>
              <a:ext uri="{FF2B5EF4-FFF2-40B4-BE49-F238E27FC236}">
                <a16:creationId xmlns:a16="http://schemas.microsoft.com/office/drawing/2014/main" id="{6B516B98-54DF-5359-30F7-D35C992CEF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98828" y="6356698"/>
            <a:ext cx="1023653" cy="501302"/>
          </a:xfrm>
          <a:prstGeom prst="rect">
            <a:avLst/>
          </a:prstGeom>
        </p:spPr>
      </p:pic>
    </p:spTree>
    <p:extLst>
      <p:ext uri="{BB962C8B-B14F-4D97-AF65-F5344CB8AC3E}">
        <p14:creationId xmlns:p14="http://schemas.microsoft.com/office/powerpoint/2010/main" val="2463660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A8667F05C283449B03E63A245B42779" ma:contentTypeVersion="4" ma:contentTypeDescription="Create a new document." ma:contentTypeScope="" ma:versionID="65a02d8c1077a33ef7b2201895dee441">
  <xsd:schema xmlns:xsd="http://www.w3.org/2001/XMLSchema" xmlns:xs="http://www.w3.org/2001/XMLSchema" xmlns:p="http://schemas.microsoft.com/office/2006/metadata/properties" xmlns:ns3="696787c0-f505-448d-91d2-bf73081f2e37" targetNamespace="http://schemas.microsoft.com/office/2006/metadata/properties" ma:root="true" ma:fieldsID="bdcc814dc8466366a82d8ab5263a3da3" ns3:_="">
    <xsd:import namespace="696787c0-f505-448d-91d2-bf73081f2e3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787c0-f505-448d-91d2-bf73081f2e3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4CEDF1-AB05-4B32-BBC0-299295F41E87}">
  <ds:schemaRefs>
    <ds:schemaRef ds:uri="http://schemas.openxmlformats.org/package/2006/metadata/core-properties"/>
    <ds:schemaRef ds:uri="http://purl.org/dc/elements/1.1/"/>
    <ds:schemaRef ds:uri="http://www.w3.org/XML/1998/namespace"/>
    <ds:schemaRef ds:uri="http://schemas.microsoft.com/office/2006/documentManagement/types"/>
    <ds:schemaRef ds:uri="696787c0-f505-448d-91d2-bf73081f2e37"/>
    <ds:schemaRef ds:uri="http://schemas.microsoft.com/office/2006/metadata/properti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CAB24EA2-1129-4356-AE0F-9C9BE9B9D6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787c0-f505-448d-91d2-bf73081f2e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A4F749F-21EC-4A06-B413-F5BF417D57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6140</TotalTime>
  <Words>1641</Words>
  <Application>Microsoft Macintosh PowerPoint</Application>
  <PresentationFormat>מסך רחב</PresentationFormat>
  <Paragraphs>111</Paragraphs>
  <Slides>13</Slides>
  <Notes>1</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13</vt:i4>
      </vt:variant>
    </vt:vector>
  </HeadingPairs>
  <TitlesOfParts>
    <vt:vector size="20" baseType="lpstr">
      <vt:lpstr>Calibri</vt:lpstr>
      <vt:lpstr>Arial</vt:lpstr>
      <vt:lpstr>Almoni Tzar ML v5 AAA U-Bold</vt:lpstr>
      <vt:lpstr>Almoni Tzar ML v5 AAA</vt:lpstr>
      <vt:lpstr>Calibri Light</vt:lpstr>
      <vt:lpstr>Almoni Tzar ML v5 AAA DemiBold</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 W Leave Mark</dc:creator>
  <cp:lastModifiedBy>Orlovich Noya</cp:lastModifiedBy>
  <cp:revision>406</cp:revision>
  <cp:lastPrinted>2025-04-28T13:53:57Z</cp:lastPrinted>
  <dcterms:created xsi:type="dcterms:W3CDTF">2022-08-15T04:51:04Z</dcterms:created>
  <dcterms:modified xsi:type="dcterms:W3CDTF">2026-07-01T14:28:57Z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0x0101002A8667F05C283449B03E63A245B42779</vt:lpwstr>
  </property>
</Properties>
</file>